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75" r:id="rId15"/>
    <p:sldId id="276" r:id="rId16"/>
    <p:sldId id="273" r:id="rId17"/>
    <p:sldId id="274" r:id="rId18"/>
    <p:sldId id="278" r:id="rId19"/>
    <p:sldId id="269" r:id="rId20"/>
    <p:sldId id="270" r:id="rId21"/>
    <p:sldId id="272" r:id="rId22"/>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邱姵潔" initials="邱姵潔" lastIdx="2" clrIdx="0">
    <p:extLst>
      <p:ext uri="{19B8F6BF-5375-455C-9EA6-DF929625EA0E}">
        <p15:presenceInfo xmlns:p15="http://schemas.microsoft.com/office/powerpoint/2012/main" userId="S-1-5-21-3301828518-583262992-3484080387-12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2A39"/>
    <a:srgbClr val="F2F2F2"/>
    <a:srgbClr val="E5F0DB"/>
    <a:srgbClr val="F58333"/>
    <a:srgbClr val="F7F9F7"/>
    <a:srgbClr val="576A69"/>
    <a:srgbClr val="F6F6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2" d="100"/>
          <a:sy n="82" d="100"/>
        </p:scale>
        <p:origin x="1656"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A35001-F243-4949-928F-3FF0BA354F16}"/>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80268CD8-1FB2-4AC4-B252-A84E2F691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9171A1F-2F1B-4491-BBF9-B6DC6E7C865C}"/>
              </a:ext>
            </a:extLst>
          </p:cNvPr>
          <p:cNvSpPr>
            <a:spLocks noGrp="1"/>
          </p:cNvSpPr>
          <p:nvPr>
            <p:ph type="dt" sz="half" idx="10"/>
          </p:nvPr>
        </p:nvSpPr>
        <p:spPr/>
        <p:txBody>
          <a:bodyPr/>
          <a:lstStyle/>
          <a:p>
            <a:fld id="{2A57B9BB-FFA1-42B3-BDC8-B6734DDE6DF6}" type="datetimeFigureOut">
              <a:rPr lang="zh-TW" altLang="en-US" smtClean="0"/>
              <a:t>2022/1/14</a:t>
            </a:fld>
            <a:endParaRPr lang="zh-TW" altLang="en-US"/>
          </a:p>
        </p:txBody>
      </p:sp>
      <p:sp>
        <p:nvSpPr>
          <p:cNvPr id="5" name="頁尾版面配置區 4">
            <a:extLst>
              <a:ext uri="{FF2B5EF4-FFF2-40B4-BE49-F238E27FC236}">
                <a16:creationId xmlns:a16="http://schemas.microsoft.com/office/drawing/2014/main" id="{8ED8CABD-D050-4100-AEAB-B3323258B88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F8C1B9E-7136-465C-8B13-005535B9418F}"/>
              </a:ext>
            </a:extLst>
          </p:cNvPr>
          <p:cNvSpPr>
            <a:spLocks noGrp="1"/>
          </p:cNvSpPr>
          <p:nvPr>
            <p:ph type="sldNum" sz="quarter" idx="12"/>
          </p:nvPr>
        </p:nvSpPr>
        <p:spPr/>
        <p:txBody>
          <a:body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39207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C24D9C-16C2-43BF-A2ED-4D6E5B38CD3E}"/>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1F67F4E-2791-4FBE-9EF9-4C5D37AD2FE3}"/>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6D9085B-1DC8-43FE-B026-A91936919C1A}"/>
              </a:ext>
            </a:extLst>
          </p:cNvPr>
          <p:cNvSpPr>
            <a:spLocks noGrp="1"/>
          </p:cNvSpPr>
          <p:nvPr>
            <p:ph type="dt" sz="half" idx="10"/>
          </p:nvPr>
        </p:nvSpPr>
        <p:spPr/>
        <p:txBody>
          <a:bodyPr/>
          <a:lstStyle/>
          <a:p>
            <a:fld id="{2A57B9BB-FFA1-42B3-BDC8-B6734DDE6DF6}" type="datetimeFigureOut">
              <a:rPr lang="zh-TW" altLang="en-US" smtClean="0"/>
              <a:t>2022/1/14</a:t>
            </a:fld>
            <a:endParaRPr lang="zh-TW" altLang="en-US"/>
          </a:p>
        </p:txBody>
      </p:sp>
      <p:sp>
        <p:nvSpPr>
          <p:cNvPr id="5" name="頁尾版面配置區 4">
            <a:extLst>
              <a:ext uri="{FF2B5EF4-FFF2-40B4-BE49-F238E27FC236}">
                <a16:creationId xmlns:a16="http://schemas.microsoft.com/office/drawing/2014/main" id="{1A729148-F1EC-40C9-9051-3C4F4B7AA2A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4D193BF-2D89-4C78-9284-94B631FFBB4B}"/>
              </a:ext>
            </a:extLst>
          </p:cNvPr>
          <p:cNvSpPr>
            <a:spLocks noGrp="1"/>
          </p:cNvSpPr>
          <p:nvPr>
            <p:ph type="sldNum" sz="quarter" idx="12"/>
          </p:nvPr>
        </p:nvSpPr>
        <p:spPr/>
        <p:txBody>
          <a:body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291449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D36E934-DDDE-4FED-8B85-0061E527ADD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2ABB938-67B6-4918-8DFE-3B7D0FF016F1}"/>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02148FC-24C4-41B2-9C0C-2DE4D87B3962}"/>
              </a:ext>
            </a:extLst>
          </p:cNvPr>
          <p:cNvSpPr>
            <a:spLocks noGrp="1"/>
          </p:cNvSpPr>
          <p:nvPr>
            <p:ph type="dt" sz="half" idx="10"/>
          </p:nvPr>
        </p:nvSpPr>
        <p:spPr/>
        <p:txBody>
          <a:bodyPr/>
          <a:lstStyle/>
          <a:p>
            <a:fld id="{2A57B9BB-FFA1-42B3-BDC8-B6734DDE6DF6}" type="datetimeFigureOut">
              <a:rPr lang="zh-TW" altLang="en-US" smtClean="0"/>
              <a:t>2022/1/14</a:t>
            </a:fld>
            <a:endParaRPr lang="zh-TW" altLang="en-US"/>
          </a:p>
        </p:txBody>
      </p:sp>
      <p:sp>
        <p:nvSpPr>
          <p:cNvPr id="5" name="頁尾版面配置區 4">
            <a:extLst>
              <a:ext uri="{FF2B5EF4-FFF2-40B4-BE49-F238E27FC236}">
                <a16:creationId xmlns:a16="http://schemas.microsoft.com/office/drawing/2014/main" id="{517E8BF1-73F6-408B-B26E-0E1C78C7BDB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0EEBE85-A69D-453E-BE6D-263B5DBABBC8}"/>
              </a:ext>
            </a:extLst>
          </p:cNvPr>
          <p:cNvSpPr>
            <a:spLocks noGrp="1"/>
          </p:cNvSpPr>
          <p:nvPr>
            <p:ph type="sldNum" sz="quarter" idx="12"/>
          </p:nvPr>
        </p:nvSpPr>
        <p:spPr/>
        <p:txBody>
          <a:body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2128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FBE96D-B5CB-4330-9757-0444C00334E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1D21577-5EDD-4A06-8354-288EA31274F0}"/>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EC02434-6F9F-4ACD-BAE5-EB0BB14EB2FE}"/>
              </a:ext>
            </a:extLst>
          </p:cNvPr>
          <p:cNvSpPr>
            <a:spLocks noGrp="1"/>
          </p:cNvSpPr>
          <p:nvPr>
            <p:ph type="dt" sz="half" idx="10"/>
          </p:nvPr>
        </p:nvSpPr>
        <p:spPr/>
        <p:txBody>
          <a:bodyPr/>
          <a:lstStyle/>
          <a:p>
            <a:fld id="{2A57B9BB-FFA1-42B3-BDC8-B6734DDE6DF6}" type="datetimeFigureOut">
              <a:rPr lang="zh-TW" altLang="en-US" smtClean="0"/>
              <a:t>2022/1/14</a:t>
            </a:fld>
            <a:endParaRPr lang="zh-TW" altLang="en-US"/>
          </a:p>
        </p:txBody>
      </p:sp>
      <p:sp>
        <p:nvSpPr>
          <p:cNvPr id="5" name="頁尾版面配置區 4">
            <a:extLst>
              <a:ext uri="{FF2B5EF4-FFF2-40B4-BE49-F238E27FC236}">
                <a16:creationId xmlns:a16="http://schemas.microsoft.com/office/drawing/2014/main" id="{3514E778-D5D4-4EC8-8F2D-6A791ED8850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1AF0A63-C658-434C-8C23-218AFDF6FBE0}"/>
              </a:ext>
            </a:extLst>
          </p:cNvPr>
          <p:cNvSpPr>
            <a:spLocks noGrp="1"/>
          </p:cNvSpPr>
          <p:nvPr>
            <p:ph type="sldNum" sz="quarter" idx="12"/>
          </p:nvPr>
        </p:nvSpPr>
        <p:spPr/>
        <p:txBody>
          <a:body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347193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BCA20F-5126-431A-A47B-71DC3DA9AC6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30E8B12-F343-4857-8F01-54AE95F74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97117C25-49B0-48EE-B28A-EBB03E3EA007}"/>
              </a:ext>
            </a:extLst>
          </p:cNvPr>
          <p:cNvSpPr>
            <a:spLocks noGrp="1"/>
          </p:cNvSpPr>
          <p:nvPr>
            <p:ph type="dt" sz="half" idx="10"/>
          </p:nvPr>
        </p:nvSpPr>
        <p:spPr/>
        <p:txBody>
          <a:bodyPr/>
          <a:lstStyle/>
          <a:p>
            <a:fld id="{2A57B9BB-FFA1-42B3-BDC8-B6734DDE6DF6}" type="datetimeFigureOut">
              <a:rPr lang="zh-TW" altLang="en-US" smtClean="0"/>
              <a:t>2022/1/14</a:t>
            </a:fld>
            <a:endParaRPr lang="zh-TW" altLang="en-US"/>
          </a:p>
        </p:txBody>
      </p:sp>
      <p:sp>
        <p:nvSpPr>
          <p:cNvPr id="5" name="頁尾版面配置區 4">
            <a:extLst>
              <a:ext uri="{FF2B5EF4-FFF2-40B4-BE49-F238E27FC236}">
                <a16:creationId xmlns:a16="http://schemas.microsoft.com/office/drawing/2014/main" id="{45E93751-971F-48BD-B6C4-08C9187680F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ECCCBAD-5713-45C0-8217-304FF7EE9E56}"/>
              </a:ext>
            </a:extLst>
          </p:cNvPr>
          <p:cNvSpPr>
            <a:spLocks noGrp="1"/>
          </p:cNvSpPr>
          <p:nvPr>
            <p:ph type="sldNum" sz="quarter" idx="12"/>
          </p:nvPr>
        </p:nvSpPr>
        <p:spPr/>
        <p:txBody>
          <a:body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308219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540F7F-EC5E-41B7-BC4C-5CBE0911509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CDE03F0-BC49-4047-9E2D-EA0743CBB2DD}"/>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D255A139-9840-47DB-BB95-EB9A37BD6C19}"/>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A3C986D-F98C-4CFD-9387-EBCFD4607780}"/>
              </a:ext>
            </a:extLst>
          </p:cNvPr>
          <p:cNvSpPr>
            <a:spLocks noGrp="1"/>
          </p:cNvSpPr>
          <p:nvPr>
            <p:ph type="dt" sz="half" idx="10"/>
          </p:nvPr>
        </p:nvSpPr>
        <p:spPr/>
        <p:txBody>
          <a:bodyPr/>
          <a:lstStyle/>
          <a:p>
            <a:fld id="{2A57B9BB-FFA1-42B3-BDC8-B6734DDE6DF6}" type="datetimeFigureOut">
              <a:rPr lang="zh-TW" altLang="en-US" smtClean="0"/>
              <a:t>2022/1/14</a:t>
            </a:fld>
            <a:endParaRPr lang="zh-TW" altLang="en-US"/>
          </a:p>
        </p:txBody>
      </p:sp>
      <p:sp>
        <p:nvSpPr>
          <p:cNvPr id="6" name="頁尾版面配置區 5">
            <a:extLst>
              <a:ext uri="{FF2B5EF4-FFF2-40B4-BE49-F238E27FC236}">
                <a16:creationId xmlns:a16="http://schemas.microsoft.com/office/drawing/2014/main" id="{622F479A-4479-4A8E-9E41-0C4B3AD3006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E5D7C68-93E5-4E45-A2C3-FBAF6354BBD8}"/>
              </a:ext>
            </a:extLst>
          </p:cNvPr>
          <p:cNvSpPr>
            <a:spLocks noGrp="1"/>
          </p:cNvSpPr>
          <p:nvPr>
            <p:ph type="sldNum" sz="quarter" idx="12"/>
          </p:nvPr>
        </p:nvSpPr>
        <p:spPr/>
        <p:txBody>
          <a:body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28415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0F56AD-B262-42BD-917E-D98D465BF9F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10872CE-87B7-496E-BF55-F551E68F7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79218245-B9C6-4CDB-9B9A-03EB497F3C00}"/>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A272B283-FD33-4A3A-822A-C058AE1243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25A14021-D39D-4326-810A-F5361A793131}"/>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338AF3F-F126-40F5-A1B7-F8697A1D3F18}"/>
              </a:ext>
            </a:extLst>
          </p:cNvPr>
          <p:cNvSpPr>
            <a:spLocks noGrp="1"/>
          </p:cNvSpPr>
          <p:nvPr>
            <p:ph type="dt" sz="half" idx="10"/>
          </p:nvPr>
        </p:nvSpPr>
        <p:spPr/>
        <p:txBody>
          <a:bodyPr/>
          <a:lstStyle/>
          <a:p>
            <a:fld id="{2A57B9BB-FFA1-42B3-BDC8-B6734DDE6DF6}" type="datetimeFigureOut">
              <a:rPr lang="zh-TW" altLang="en-US" smtClean="0"/>
              <a:t>2022/1/14</a:t>
            </a:fld>
            <a:endParaRPr lang="zh-TW" altLang="en-US"/>
          </a:p>
        </p:txBody>
      </p:sp>
      <p:sp>
        <p:nvSpPr>
          <p:cNvPr id="8" name="頁尾版面配置區 7">
            <a:extLst>
              <a:ext uri="{FF2B5EF4-FFF2-40B4-BE49-F238E27FC236}">
                <a16:creationId xmlns:a16="http://schemas.microsoft.com/office/drawing/2014/main" id="{B3E559FC-CFB1-4B41-9F46-44971C812E8C}"/>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BFC0E9B-2BB1-4728-AFDC-9F308BFC306E}"/>
              </a:ext>
            </a:extLst>
          </p:cNvPr>
          <p:cNvSpPr>
            <a:spLocks noGrp="1"/>
          </p:cNvSpPr>
          <p:nvPr>
            <p:ph type="sldNum" sz="quarter" idx="12"/>
          </p:nvPr>
        </p:nvSpPr>
        <p:spPr/>
        <p:txBody>
          <a:body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212112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6B8224-A50F-481F-BC99-D4905C412AD5}"/>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257F1DA-ED21-4DB5-9956-343D0F16E60A}"/>
              </a:ext>
            </a:extLst>
          </p:cNvPr>
          <p:cNvSpPr>
            <a:spLocks noGrp="1"/>
          </p:cNvSpPr>
          <p:nvPr>
            <p:ph type="dt" sz="half" idx="10"/>
          </p:nvPr>
        </p:nvSpPr>
        <p:spPr/>
        <p:txBody>
          <a:bodyPr/>
          <a:lstStyle/>
          <a:p>
            <a:fld id="{2A57B9BB-FFA1-42B3-BDC8-B6734DDE6DF6}" type="datetimeFigureOut">
              <a:rPr lang="zh-TW" altLang="en-US" smtClean="0"/>
              <a:t>2022/1/14</a:t>
            </a:fld>
            <a:endParaRPr lang="zh-TW" altLang="en-US"/>
          </a:p>
        </p:txBody>
      </p:sp>
      <p:sp>
        <p:nvSpPr>
          <p:cNvPr id="4" name="頁尾版面配置區 3">
            <a:extLst>
              <a:ext uri="{FF2B5EF4-FFF2-40B4-BE49-F238E27FC236}">
                <a16:creationId xmlns:a16="http://schemas.microsoft.com/office/drawing/2014/main" id="{D92DD516-8891-4AD2-87A2-CA7D21111AA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A633AA6F-84EF-4168-83D2-5B156A184D88}"/>
              </a:ext>
            </a:extLst>
          </p:cNvPr>
          <p:cNvSpPr>
            <a:spLocks noGrp="1"/>
          </p:cNvSpPr>
          <p:nvPr>
            <p:ph type="sldNum" sz="quarter" idx="12"/>
          </p:nvPr>
        </p:nvSpPr>
        <p:spPr/>
        <p:txBody>
          <a:body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43808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66529109-F38C-494B-8068-205E4B5B6D2E}"/>
              </a:ext>
            </a:extLst>
          </p:cNvPr>
          <p:cNvSpPr>
            <a:spLocks noGrp="1"/>
          </p:cNvSpPr>
          <p:nvPr>
            <p:ph type="dt" sz="half" idx="10"/>
          </p:nvPr>
        </p:nvSpPr>
        <p:spPr/>
        <p:txBody>
          <a:bodyPr/>
          <a:lstStyle/>
          <a:p>
            <a:fld id="{2A57B9BB-FFA1-42B3-BDC8-B6734DDE6DF6}" type="datetimeFigureOut">
              <a:rPr lang="zh-TW" altLang="en-US" smtClean="0"/>
              <a:t>2022/1/14</a:t>
            </a:fld>
            <a:endParaRPr lang="zh-TW" altLang="en-US"/>
          </a:p>
        </p:txBody>
      </p:sp>
      <p:sp>
        <p:nvSpPr>
          <p:cNvPr id="3" name="頁尾版面配置區 2">
            <a:extLst>
              <a:ext uri="{FF2B5EF4-FFF2-40B4-BE49-F238E27FC236}">
                <a16:creationId xmlns:a16="http://schemas.microsoft.com/office/drawing/2014/main" id="{68F9B1C8-B638-4FA6-948A-3DFD42DCD539}"/>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EE7340E7-171E-4DB9-950C-15CF52B13CB2}"/>
              </a:ext>
            </a:extLst>
          </p:cNvPr>
          <p:cNvSpPr>
            <a:spLocks noGrp="1"/>
          </p:cNvSpPr>
          <p:nvPr>
            <p:ph type="sldNum" sz="quarter" idx="12"/>
          </p:nvPr>
        </p:nvSpPr>
        <p:spPr/>
        <p:txBody>
          <a:body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83939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1412B8-BC7A-433F-B70D-B6B6E7C298B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E4A038D-FC41-4274-9FCA-5EECBB2ED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845E0DC-8FE0-438F-AD98-B35885A1D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C0A5C6AD-5B3F-4148-AAED-BFB4A278D064}"/>
              </a:ext>
            </a:extLst>
          </p:cNvPr>
          <p:cNvSpPr>
            <a:spLocks noGrp="1"/>
          </p:cNvSpPr>
          <p:nvPr>
            <p:ph type="dt" sz="half" idx="10"/>
          </p:nvPr>
        </p:nvSpPr>
        <p:spPr/>
        <p:txBody>
          <a:bodyPr/>
          <a:lstStyle/>
          <a:p>
            <a:fld id="{2A57B9BB-FFA1-42B3-BDC8-B6734DDE6DF6}" type="datetimeFigureOut">
              <a:rPr lang="zh-TW" altLang="en-US" smtClean="0"/>
              <a:t>2022/1/14</a:t>
            </a:fld>
            <a:endParaRPr lang="zh-TW" altLang="en-US"/>
          </a:p>
        </p:txBody>
      </p:sp>
      <p:sp>
        <p:nvSpPr>
          <p:cNvPr id="6" name="頁尾版面配置區 5">
            <a:extLst>
              <a:ext uri="{FF2B5EF4-FFF2-40B4-BE49-F238E27FC236}">
                <a16:creationId xmlns:a16="http://schemas.microsoft.com/office/drawing/2014/main" id="{21B180CA-4FD2-4A3F-88D1-777CCA8A63F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E03B2BF-0C55-4708-B814-A4B31A40756E}"/>
              </a:ext>
            </a:extLst>
          </p:cNvPr>
          <p:cNvSpPr>
            <a:spLocks noGrp="1"/>
          </p:cNvSpPr>
          <p:nvPr>
            <p:ph type="sldNum" sz="quarter" idx="12"/>
          </p:nvPr>
        </p:nvSpPr>
        <p:spPr/>
        <p:txBody>
          <a:body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53233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2330C4-2C89-4A0F-80A1-DF2616E8D50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06E3CD9-3BF9-4C15-BF1E-7565E465A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66ABE2C3-8626-4E52-BC88-91B82988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547C2DC0-9BF6-4970-AD3C-50DBD9D9842D}"/>
              </a:ext>
            </a:extLst>
          </p:cNvPr>
          <p:cNvSpPr>
            <a:spLocks noGrp="1"/>
          </p:cNvSpPr>
          <p:nvPr>
            <p:ph type="dt" sz="half" idx="10"/>
          </p:nvPr>
        </p:nvSpPr>
        <p:spPr/>
        <p:txBody>
          <a:bodyPr/>
          <a:lstStyle/>
          <a:p>
            <a:fld id="{2A57B9BB-FFA1-42B3-BDC8-B6734DDE6DF6}" type="datetimeFigureOut">
              <a:rPr lang="zh-TW" altLang="en-US" smtClean="0"/>
              <a:t>2022/1/14</a:t>
            </a:fld>
            <a:endParaRPr lang="zh-TW" altLang="en-US"/>
          </a:p>
        </p:txBody>
      </p:sp>
      <p:sp>
        <p:nvSpPr>
          <p:cNvPr id="6" name="頁尾版面配置區 5">
            <a:extLst>
              <a:ext uri="{FF2B5EF4-FFF2-40B4-BE49-F238E27FC236}">
                <a16:creationId xmlns:a16="http://schemas.microsoft.com/office/drawing/2014/main" id="{FEAC1DB8-588C-4398-847D-A86C5AD65D2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A3DE159-050F-4430-862B-F2EF434BEA62}"/>
              </a:ext>
            </a:extLst>
          </p:cNvPr>
          <p:cNvSpPr>
            <a:spLocks noGrp="1"/>
          </p:cNvSpPr>
          <p:nvPr>
            <p:ph type="sldNum" sz="quarter" idx="12"/>
          </p:nvPr>
        </p:nvSpPr>
        <p:spPr/>
        <p:txBody>
          <a:body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383394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95F1F3E-5D38-4FBE-B6F6-543C9AA2A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84C2526-7859-42FE-AF5A-0607F61B8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EC968EB-5E25-48AD-B79E-4BE42A003D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7B9BB-FFA1-42B3-BDC8-B6734DDE6DF6}" type="datetimeFigureOut">
              <a:rPr lang="zh-TW" altLang="en-US" smtClean="0"/>
              <a:t>2022/1/14</a:t>
            </a:fld>
            <a:endParaRPr lang="zh-TW" altLang="en-US"/>
          </a:p>
        </p:txBody>
      </p:sp>
      <p:sp>
        <p:nvSpPr>
          <p:cNvPr id="5" name="頁尾版面配置區 4">
            <a:extLst>
              <a:ext uri="{FF2B5EF4-FFF2-40B4-BE49-F238E27FC236}">
                <a16:creationId xmlns:a16="http://schemas.microsoft.com/office/drawing/2014/main" id="{07C1362D-5305-4100-804D-63F4BCA21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90AE2CA3-93FA-4F66-9214-6EDB193881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E0BC3-4298-47F8-B684-203C4AAB1096}" type="slidenum">
              <a:rPr lang="zh-TW" altLang="en-US" smtClean="0"/>
              <a:t>‹#›</a:t>
            </a:fld>
            <a:endParaRPr lang="zh-TW" altLang="en-US"/>
          </a:p>
        </p:txBody>
      </p:sp>
    </p:spTree>
    <p:extLst>
      <p:ext uri="{BB962C8B-B14F-4D97-AF65-F5344CB8AC3E}">
        <p14:creationId xmlns:p14="http://schemas.microsoft.com/office/powerpoint/2010/main" val="220156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73226E9-5049-4376-84A8-83106C14E353}"/>
              </a:ext>
            </a:extLst>
          </p:cNvPr>
          <p:cNvPicPr>
            <a:picLocks noChangeAspect="1"/>
          </p:cNvPicPr>
          <p:nvPr/>
        </p:nvPicPr>
        <p:blipFill>
          <a:blip r:embed="rId2"/>
          <a:stretch>
            <a:fillRect/>
          </a:stretch>
        </p:blipFill>
        <p:spPr>
          <a:xfrm>
            <a:off x="0" y="0"/>
            <a:ext cx="12192000" cy="6858000"/>
          </a:xfrm>
          <a:prstGeom prst="rect">
            <a:avLst/>
          </a:prstGeom>
        </p:spPr>
      </p:pic>
      <p:sp>
        <p:nvSpPr>
          <p:cNvPr id="12" name="橢圓 11">
            <a:extLst>
              <a:ext uri="{FF2B5EF4-FFF2-40B4-BE49-F238E27FC236}">
                <a16:creationId xmlns:a16="http://schemas.microsoft.com/office/drawing/2014/main" id="{B22A36EE-334D-4087-BB66-4D4A3DD779BB}"/>
              </a:ext>
            </a:extLst>
          </p:cNvPr>
          <p:cNvSpPr/>
          <p:nvPr/>
        </p:nvSpPr>
        <p:spPr>
          <a:xfrm>
            <a:off x="11521203" y="6291620"/>
            <a:ext cx="460189" cy="4601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7EFB0631-5210-42A5-A74C-2CBD332D785D}"/>
              </a:ext>
            </a:extLst>
          </p:cNvPr>
          <p:cNvSpPr/>
          <p:nvPr/>
        </p:nvSpPr>
        <p:spPr>
          <a:xfrm>
            <a:off x="1" y="1300529"/>
            <a:ext cx="7663028" cy="118588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BB9CBA6-5FC1-4415-A64E-5711F801A918}"/>
              </a:ext>
            </a:extLst>
          </p:cNvPr>
          <p:cNvSpPr txBox="1"/>
          <p:nvPr/>
        </p:nvSpPr>
        <p:spPr>
          <a:xfrm>
            <a:off x="205096" y="1443366"/>
            <a:ext cx="7160224" cy="584775"/>
          </a:xfrm>
          <a:prstGeom prst="rect">
            <a:avLst/>
          </a:prstGeom>
          <a:noFill/>
        </p:spPr>
        <p:txBody>
          <a:bodyPr wrap="square" rtlCol="0">
            <a:spAutoFit/>
          </a:bodyPr>
          <a:lstStyle/>
          <a:p>
            <a:pPr algn="dist"/>
            <a:r>
              <a:rPr lang="zh-TW" altLang="en-US" sz="3200" b="1" dirty="0">
                <a:latin typeface="微軟正黑體" panose="020B0604030504040204" pitchFamily="34" charset="-120"/>
                <a:ea typeface="微軟正黑體" panose="020B0604030504040204" pitchFamily="34" charset="-120"/>
              </a:rPr>
              <a:t>第二期大學社會責任實踐計畫</a:t>
            </a:r>
            <a:r>
              <a:rPr lang="en-US" altLang="zh-TW" sz="3200" b="1" dirty="0">
                <a:latin typeface="微軟正黑體" panose="020B0604030504040204" pitchFamily="34" charset="-120"/>
                <a:ea typeface="微軟正黑體" panose="020B0604030504040204" pitchFamily="34" charset="-120"/>
              </a:rPr>
              <a:t>(USR)</a:t>
            </a:r>
          </a:p>
        </p:txBody>
      </p:sp>
      <p:sp>
        <p:nvSpPr>
          <p:cNvPr id="7" name="矩形 6">
            <a:extLst>
              <a:ext uri="{FF2B5EF4-FFF2-40B4-BE49-F238E27FC236}">
                <a16:creationId xmlns:a16="http://schemas.microsoft.com/office/drawing/2014/main" id="{255D7470-7C4A-49F5-8449-2027FF41F087}"/>
              </a:ext>
            </a:extLst>
          </p:cNvPr>
          <p:cNvSpPr/>
          <p:nvPr/>
        </p:nvSpPr>
        <p:spPr>
          <a:xfrm>
            <a:off x="1429330" y="2028141"/>
            <a:ext cx="4365362" cy="369332"/>
          </a:xfrm>
          <a:prstGeom prst="rect">
            <a:avLst/>
          </a:prstGeom>
        </p:spPr>
        <p:txBody>
          <a:bodyPr wrap="none">
            <a:spAutoFit/>
          </a:bodyPr>
          <a:lstStyle/>
          <a:p>
            <a:pPr algn="dist"/>
            <a:r>
              <a:rPr lang="en-US" altLang="zh-TW" b="1" dirty="0">
                <a:solidFill>
                  <a:schemeClr val="accent6"/>
                </a:solidFill>
                <a:latin typeface="微軟正黑體" panose="020B0604030504040204" pitchFamily="34" charset="-120"/>
                <a:ea typeface="微軟正黑體" panose="020B0604030504040204" pitchFamily="34" charset="-120"/>
              </a:rPr>
              <a:t>(University Social Responsibility, USR)</a:t>
            </a:r>
            <a:endParaRPr lang="zh-TW" altLang="en-US" b="1" dirty="0">
              <a:solidFill>
                <a:schemeClr val="accent6"/>
              </a:solidFill>
              <a:latin typeface="微軟正黑體" panose="020B0604030504040204" pitchFamily="34" charset="-120"/>
              <a:ea typeface="微軟正黑體" panose="020B0604030504040204" pitchFamily="34" charset="-120"/>
            </a:endParaRPr>
          </a:p>
        </p:txBody>
      </p:sp>
      <p:pic>
        <p:nvPicPr>
          <p:cNvPr id="11" name="圖片 10">
            <a:extLst>
              <a:ext uri="{FF2B5EF4-FFF2-40B4-BE49-F238E27FC236}">
                <a16:creationId xmlns:a16="http://schemas.microsoft.com/office/drawing/2014/main" id="{2077A43F-3E27-4E2C-A90E-EE9F0B1D2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1193" y="6133558"/>
            <a:ext cx="560208" cy="618251"/>
          </a:xfrm>
          <a:prstGeom prst="rect">
            <a:avLst/>
          </a:prstGeom>
        </p:spPr>
      </p:pic>
      <p:sp>
        <p:nvSpPr>
          <p:cNvPr id="16" name="橢圓 15">
            <a:extLst>
              <a:ext uri="{FF2B5EF4-FFF2-40B4-BE49-F238E27FC236}">
                <a16:creationId xmlns:a16="http://schemas.microsoft.com/office/drawing/2014/main" id="{888EE6BE-B145-496A-8A9C-5754828FE203}"/>
              </a:ext>
            </a:extLst>
          </p:cNvPr>
          <p:cNvSpPr/>
          <p:nvPr/>
        </p:nvSpPr>
        <p:spPr>
          <a:xfrm flipV="1">
            <a:off x="6082237" y="3741302"/>
            <a:ext cx="571544" cy="5823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a:extLst>
              <a:ext uri="{FF2B5EF4-FFF2-40B4-BE49-F238E27FC236}">
                <a16:creationId xmlns:a16="http://schemas.microsoft.com/office/drawing/2014/main" id="{B8EBBAB5-743D-41C9-8E79-A57875FE8756}"/>
              </a:ext>
            </a:extLst>
          </p:cNvPr>
          <p:cNvSpPr/>
          <p:nvPr/>
        </p:nvSpPr>
        <p:spPr>
          <a:xfrm flipV="1">
            <a:off x="5157556" y="3741302"/>
            <a:ext cx="571544" cy="5823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a:extLst>
              <a:ext uri="{FF2B5EF4-FFF2-40B4-BE49-F238E27FC236}">
                <a16:creationId xmlns:a16="http://schemas.microsoft.com/office/drawing/2014/main" id="{90CDFCF7-4CA1-4255-AE30-767009B24627}"/>
              </a:ext>
            </a:extLst>
          </p:cNvPr>
          <p:cNvSpPr/>
          <p:nvPr/>
        </p:nvSpPr>
        <p:spPr>
          <a:xfrm flipV="1">
            <a:off x="4232875" y="3741302"/>
            <a:ext cx="571544" cy="5823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a:extLst>
              <a:ext uri="{FF2B5EF4-FFF2-40B4-BE49-F238E27FC236}">
                <a16:creationId xmlns:a16="http://schemas.microsoft.com/office/drawing/2014/main" id="{4842360E-AEE2-4954-A0C5-F25298D202AA}"/>
              </a:ext>
            </a:extLst>
          </p:cNvPr>
          <p:cNvSpPr/>
          <p:nvPr/>
        </p:nvSpPr>
        <p:spPr>
          <a:xfrm flipV="1">
            <a:off x="7006917" y="3741302"/>
            <a:ext cx="571544" cy="5823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D6AFDB04-C5D3-43EB-893C-4732207C5EE0}"/>
              </a:ext>
            </a:extLst>
          </p:cNvPr>
          <p:cNvSpPr/>
          <p:nvPr/>
        </p:nvSpPr>
        <p:spPr>
          <a:xfrm>
            <a:off x="4184651" y="3725252"/>
            <a:ext cx="3434704" cy="646331"/>
          </a:xfrm>
          <a:prstGeom prst="rect">
            <a:avLst/>
          </a:prstGeom>
        </p:spPr>
        <p:txBody>
          <a:bodyPr wrap="square">
            <a:spAutoFit/>
          </a:bodyPr>
          <a:lstStyle/>
          <a:p>
            <a:pPr algn="dist"/>
            <a:r>
              <a:rPr lang="zh-TW" altLang="en-US" sz="3600" b="1" dirty="0">
                <a:latin typeface="微軟正黑體" panose="020B0604030504040204" pitchFamily="34" charset="-120"/>
                <a:ea typeface="微軟正黑體" panose="020B0604030504040204" pitchFamily="34" charset="-120"/>
              </a:rPr>
              <a:t>徵件說明</a:t>
            </a:r>
            <a:endParaRPr lang="zh-TW" altLang="en-US" sz="3600" dirty="0"/>
          </a:p>
        </p:txBody>
      </p:sp>
      <p:cxnSp>
        <p:nvCxnSpPr>
          <p:cNvPr id="26" name="直線接點 25">
            <a:extLst>
              <a:ext uri="{FF2B5EF4-FFF2-40B4-BE49-F238E27FC236}">
                <a16:creationId xmlns:a16="http://schemas.microsoft.com/office/drawing/2014/main" id="{3E822EA5-1CE2-4F0D-8892-1C5AE4891975}"/>
              </a:ext>
            </a:extLst>
          </p:cNvPr>
          <p:cNvCxnSpPr/>
          <p:nvPr/>
        </p:nvCxnSpPr>
        <p:spPr>
          <a:xfrm>
            <a:off x="3909270" y="4455473"/>
            <a:ext cx="4152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橢圓 26">
            <a:extLst>
              <a:ext uri="{FF2B5EF4-FFF2-40B4-BE49-F238E27FC236}">
                <a16:creationId xmlns:a16="http://schemas.microsoft.com/office/drawing/2014/main" id="{2215CD94-D9FE-431F-9DD6-9144B79CA123}"/>
              </a:ext>
            </a:extLst>
          </p:cNvPr>
          <p:cNvSpPr/>
          <p:nvPr/>
        </p:nvSpPr>
        <p:spPr>
          <a:xfrm>
            <a:off x="9647339" y="2175128"/>
            <a:ext cx="560351" cy="560351"/>
          </a:xfrm>
          <a:prstGeom prst="ellips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a:extLst>
              <a:ext uri="{FF2B5EF4-FFF2-40B4-BE49-F238E27FC236}">
                <a16:creationId xmlns:a16="http://schemas.microsoft.com/office/drawing/2014/main" id="{98CF4C94-FC0D-4A7E-AD1B-1958EE8A6F4C}"/>
              </a:ext>
            </a:extLst>
          </p:cNvPr>
          <p:cNvSpPr/>
          <p:nvPr/>
        </p:nvSpPr>
        <p:spPr>
          <a:xfrm>
            <a:off x="10330606" y="2921336"/>
            <a:ext cx="560351" cy="560351"/>
          </a:xfrm>
          <a:prstGeom prst="ellips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a:extLst>
              <a:ext uri="{FF2B5EF4-FFF2-40B4-BE49-F238E27FC236}">
                <a16:creationId xmlns:a16="http://schemas.microsoft.com/office/drawing/2014/main" id="{6541BF6F-8F2C-4F1F-B606-B09872AD5BB4}"/>
              </a:ext>
            </a:extLst>
          </p:cNvPr>
          <p:cNvSpPr/>
          <p:nvPr/>
        </p:nvSpPr>
        <p:spPr>
          <a:xfrm>
            <a:off x="8579999" y="3201512"/>
            <a:ext cx="1341925" cy="1341925"/>
          </a:xfrm>
          <a:prstGeom prst="ellips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a:extLst>
              <a:ext uri="{FF2B5EF4-FFF2-40B4-BE49-F238E27FC236}">
                <a16:creationId xmlns:a16="http://schemas.microsoft.com/office/drawing/2014/main" id="{30E51EF5-34A1-4E4E-9445-550304288B0E}"/>
              </a:ext>
            </a:extLst>
          </p:cNvPr>
          <p:cNvSpPr/>
          <p:nvPr/>
        </p:nvSpPr>
        <p:spPr>
          <a:xfrm>
            <a:off x="3486909" y="2791017"/>
            <a:ext cx="560351" cy="560351"/>
          </a:xfrm>
          <a:prstGeom prst="ellips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a:extLst>
              <a:ext uri="{FF2B5EF4-FFF2-40B4-BE49-F238E27FC236}">
                <a16:creationId xmlns:a16="http://schemas.microsoft.com/office/drawing/2014/main" id="{D3FED6DC-A93C-4F57-97C5-436F58F87F00}"/>
              </a:ext>
            </a:extLst>
          </p:cNvPr>
          <p:cNvSpPr/>
          <p:nvPr/>
        </p:nvSpPr>
        <p:spPr>
          <a:xfrm>
            <a:off x="778962" y="3506771"/>
            <a:ext cx="560351" cy="560351"/>
          </a:xfrm>
          <a:prstGeom prst="ellips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2CE9CE25-D5E5-4BC9-BECC-E562DFA946FA}"/>
              </a:ext>
            </a:extLst>
          </p:cNvPr>
          <p:cNvSpPr/>
          <p:nvPr/>
        </p:nvSpPr>
        <p:spPr>
          <a:xfrm>
            <a:off x="1429330" y="5291031"/>
            <a:ext cx="9594740" cy="615907"/>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97C81DC3-37BF-4813-A10D-F502A69893B5}"/>
              </a:ext>
            </a:extLst>
          </p:cNvPr>
          <p:cNvSpPr/>
          <p:nvPr/>
        </p:nvSpPr>
        <p:spPr>
          <a:xfrm>
            <a:off x="2172091" y="4682418"/>
            <a:ext cx="7348756" cy="53932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文字方塊 36">
            <a:extLst>
              <a:ext uri="{FF2B5EF4-FFF2-40B4-BE49-F238E27FC236}">
                <a16:creationId xmlns:a16="http://schemas.microsoft.com/office/drawing/2014/main" id="{A1ED0609-5D9E-44D7-8245-43374C934D23}"/>
              </a:ext>
            </a:extLst>
          </p:cNvPr>
          <p:cNvSpPr txBox="1"/>
          <p:nvPr/>
        </p:nvSpPr>
        <p:spPr>
          <a:xfrm>
            <a:off x="3597789" y="4717017"/>
            <a:ext cx="4217248"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第三期</a:t>
            </a:r>
            <a:r>
              <a:rPr lang="en-US" altLang="zh-TW" sz="2400" b="1" dirty="0">
                <a:latin typeface="微軟正黑體" panose="020B0604030504040204" pitchFamily="34" charset="-120"/>
                <a:ea typeface="微軟正黑體" panose="020B0604030504040204" pitchFamily="34" charset="-120"/>
              </a:rPr>
              <a:t>USR</a:t>
            </a:r>
            <a:r>
              <a:rPr lang="zh-TW" altLang="en-US" sz="2400" b="1" dirty="0">
                <a:latin typeface="微軟正黑體" panose="020B0604030504040204" pitchFamily="34" charset="-120"/>
                <a:ea typeface="微軟正黑體" panose="020B0604030504040204" pitchFamily="34" charset="-120"/>
              </a:rPr>
              <a:t>計畫尚未公布</a:t>
            </a:r>
            <a:endParaRPr lang="en-US" altLang="zh-TW" sz="24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6020EFB3-82FF-4B87-A474-38C8FCF2843E}"/>
              </a:ext>
            </a:extLst>
          </p:cNvPr>
          <p:cNvSpPr txBox="1"/>
          <p:nvPr/>
        </p:nvSpPr>
        <p:spPr>
          <a:xfrm>
            <a:off x="1541142" y="5289712"/>
            <a:ext cx="9371116" cy="584775"/>
          </a:xfrm>
          <a:prstGeom prst="rect">
            <a:avLst/>
          </a:prstGeom>
          <a:noFill/>
        </p:spPr>
        <p:txBody>
          <a:bodyPr wrap="square" rtlCol="0">
            <a:spAutoFit/>
          </a:bodyPr>
          <a:lstStyle/>
          <a:p>
            <a:pPr algn="dist"/>
            <a:r>
              <a:rPr lang="zh-TW" altLang="en-US" sz="3200" b="1" dirty="0">
                <a:solidFill>
                  <a:srgbClr val="C00000"/>
                </a:solidFill>
                <a:latin typeface="微軟正黑體" panose="020B0604030504040204" pitchFamily="34" charset="-120"/>
                <a:ea typeface="微軟正黑體" panose="020B0604030504040204" pitchFamily="34" charset="-120"/>
              </a:rPr>
              <a:t>此為第二期</a:t>
            </a:r>
            <a:r>
              <a:rPr lang="en-US" altLang="zh-TW" sz="3200" b="1" dirty="0">
                <a:solidFill>
                  <a:srgbClr val="C00000"/>
                </a:solidFill>
                <a:latin typeface="微軟正黑體" panose="020B0604030504040204" pitchFamily="34" charset="-120"/>
                <a:ea typeface="微軟正黑體" panose="020B0604030504040204" pitchFamily="34" charset="-120"/>
              </a:rPr>
              <a:t>(109-111</a:t>
            </a:r>
            <a:r>
              <a:rPr lang="zh-TW" altLang="en-US" sz="3200" b="1" dirty="0">
                <a:solidFill>
                  <a:srgbClr val="C00000"/>
                </a:solidFill>
                <a:latin typeface="微軟正黑體" panose="020B0604030504040204" pitchFamily="34" charset="-120"/>
                <a:ea typeface="微軟正黑體" panose="020B0604030504040204" pitchFamily="34" charset="-120"/>
              </a:rPr>
              <a:t>年</a:t>
            </a:r>
            <a:r>
              <a:rPr lang="en-US" altLang="zh-TW" sz="3200" b="1" dirty="0">
                <a:solidFill>
                  <a:srgbClr val="C00000"/>
                </a:solidFill>
                <a:latin typeface="微軟正黑體" panose="020B0604030504040204" pitchFamily="34" charset="-120"/>
                <a:ea typeface="微軟正黑體" panose="020B0604030504040204" pitchFamily="34" charset="-120"/>
              </a:rPr>
              <a:t>)</a:t>
            </a:r>
            <a:r>
              <a:rPr lang="zh-TW" altLang="en-US" sz="3200" b="1" dirty="0">
                <a:solidFill>
                  <a:srgbClr val="C00000"/>
                </a:solidFill>
                <a:latin typeface="微軟正黑體" panose="020B0604030504040204" pitchFamily="34" charset="-120"/>
                <a:ea typeface="微軟正黑體" panose="020B0604030504040204" pitchFamily="34" charset="-120"/>
              </a:rPr>
              <a:t>徵件說明簡報，僅供參考</a:t>
            </a:r>
            <a:endParaRPr lang="en-US" altLang="zh-TW" sz="32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5380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4319FFD9-32BF-43ED-9D36-769FF7B0EA63}"/>
              </a:ext>
            </a:extLst>
          </p:cNvPr>
          <p:cNvPicPr>
            <a:picLocks noChangeAspect="1"/>
          </p:cNvPicPr>
          <p:nvPr/>
        </p:nvPicPr>
        <p:blipFill>
          <a:blip r:embed="rId2"/>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1144664A-67CC-474D-949D-58E0284BBE80}"/>
              </a:ext>
            </a:extLst>
          </p:cNvPr>
          <p:cNvSpPr/>
          <p:nvPr/>
        </p:nvSpPr>
        <p:spPr>
          <a:xfrm>
            <a:off x="11660696" y="6446940"/>
            <a:ext cx="444617" cy="411060"/>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a:extLst>
              <a:ext uri="{FF2B5EF4-FFF2-40B4-BE49-F238E27FC236}">
                <a16:creationId xmlns:a16="http://schemas.microsoft.com/office/drawing/2014/main" id="{9CB76C0D-F5C1-43F3-8B0B-5FCE17857E34}"/>
              </a:ext>
            </a:extLst>
          </p:cNvPr>
          <p:cNvSpPr txBox="1"/>
          <p:nvPr/>
        </p:nvSpPr>
        <p:spPr>
          <a:xfrm>
            <a:off x="3607267" y="6488668"/>
            <a:ext cx="6694414" cy="369332"/>
          </a:xfrm>
          <a:prstGeom prst="rect">
            <a:avLst/>
          </a:prstGeom>
          <a:noFill/>
        </p:spPr>
        <p:txBody>
          <a:bodyPr wrap="square" rtlCol="0">
            <a:spAutoFit/>
          </a:bodyPr>
          <a:lstStyle/>
          <a:p>
            <a:r>
              <a:rPr lang="zh-TW" altLang="en-US" b="1" dirty="0">
                <a:solidFill>
                  <a:srgbClr val="C00000"/>
                </a:solidFill>
                <a:latin typeface="微軟正黑體" panose="020B0604030504040204" pitchFamily="34" charset="-120"/>
                <a:ea typeface="微軟正黑體" panose="020B0604030504040204" pitchFamily="34" charset="-120"/>
              </a:rPr>
              <a:t>註：</a:t>
            </a:r>
            <a:r>
              <a:rPr lang="en-US" altLang="zh-TW" b="1" dirty="0">
                <a:solidFill>
                  <a:srgbClr val="C00000"/>
                </a:solidFill>
                <a:latin typeface="微軟正黑體" panose="020B0604030504040204" pitchFamily="34" charset="-120"/>
                <a:ea typeface="微軟正黑體" panose="020B0604030504040204" pitchFamily="34" charset="-120"/>
              </a:rPr>
              <a:t>A</a:t>
            </a:r>
            <a:r>
              <a:rPr lang="zh-TW" altLang="en-US" b="1" dirty="0">
                <a:solidFill>
                  <a:srgbClr val="C00000"/>
                </a:solidFill>
                <a:latin typeface="微軟正黑體" panose="020B0604030504040204" pitchFamily="34" charset="-120"/>
                <a:ea typeface="微軟正黑體" panose="020B0604030504040204" pitchFamily="34" charset="-120"/>
              </a:rPr>
              <a:t>類為種子型計畫；</a:t>
            </a:r>
            <a:r>
              <a:rPr lang="en-US" altLang="zh-TW" b="1" dirty="0">
                <a:solidFill>
                  <a:srgbClr val="C00000"/>
                </a:solidFill>
                <a:latin typeface="微軟正黑體" panose="020B0604030504040204" pitchFamily="34" charset="-120"/>
                <a:ea typeface="微軟正黑體" panose="020B0604030504040204" pitchFamily="34" charset="-120"/>
              </a:rPr>
              <a:t>B</a:t>
            </a:r>
            <a:r>
              <a:rPr lang="zh-TW" altLang="en-US" b="1" dirty="0">
                <a:solidFill>
                  <a:srgbClr val="C00000"/>
                </a:solidFill>
                <a:latin typeface="微軟正黑體" panose="020B0604030504040204" pitchFamily="34" charset="-120"/>
                <a:ea typeface="微軟正黑體" panose="020B0604030504040204" pitchFamily="34" charset="-120"/>
              </a:rPr>
              <a:t>類為萌芽型計畫；</a:t>
            </a:r>
            <a:r>
              <a:rPr lang="en-US" altLang="zh-TW" b="1" dirty="0">
                <a:solidFill>
                  <a:srgbClr val="C00000"/>
                </a:solidFill>
                <a:latin typeface="微軟正黑體" panose="020B0604030504040204" pitchFamily="34" charset="-120"/>
                <a:ea typeface="微軟正黑體" panose="020B0604030504040204" pitchFamily="34" charset="-120"/>
              </a:rPr>
              <a:t>C</a:t>
            </a:r>
            <a:r>
              <a:rPr lang="zh-TW" altLang="en-US" b="1" dirty="0">
                <a:solidFill>
                  <a:srgbClr val="C00000"/>
                </a:solidFill>
                <a:latin typeface="微軟正黑體" panose="020B0604030504040204" pitchFamily="34" charset="-120"/>
                <a:ea typeface="微軟正黑體" panose="020B0604030504040204" pitchFamily="34" charset="-120"/>
              </a:rPr>
              <a:t>類為深耕型計畫</a:t>
            </a:r>
          </a:p>
        </p:txBody>
      </p:sp>
      <p:sp>
        <p:nvSpPr>
          <p:cNvPr id="5" name="矩形 4">
            <a:extLst>
              <a:ext uri="{FF2B5EF4-FFF2-40B4-BE49-F238E27FC236}">
                <a16:creationId xmlns:a16="http://schemas.microsoft.com/office/drawing/2014/main" id="{6ACBE051-589E-47CE-B4E0-544649B3A518}"/>
              </a:ext>
            </a:extLst>
          </p:cNvPr>
          <p:cNvSpPr/>
          <p:nvPr/>
        </p:nvSpPr>
        <p:spPr>
          <a:xfrm>
            <a:off x="4915949" y="5821743"/>
            <a:ext cx="729842" cy="3693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7FF2BE31-EB6B-4B4A-BCC6-3B2C972F6772}"/>
              </a:ext>
            </a:extLst>
          </p:cNvPr>
          <p:cNvSpPr txBox="1"/>
          <p:nvPr/>
        </p:nvSpPr>
        <p:spPr>
          <a:xfrm>
            <a:off x="4815281" y="5832041"/>
            <a:ext cx="1031845" cy="338554"/>
          </a:xfrm>
          <a:prstGeom prst="rect">
            <a:avLst/>
          </a:prstGeom>
          <a:noFill/>
        </p:spPr>
        <p:txBody>
          <a:bodyPr wrap="square" rtlCol="0">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rPr>
              <a:t>第三期</a:t>
            </a:r>
          </a:p>
        </p:txBody>
      </p:sp>
      <p:sp>
        <p:nvSpPr>
          <p:cNvPr id="7" name="矩形 6">
            <a:extLst>
              <a:ext uri="{FF2B5EF4-FFF2-40B4-BE49-F238E27FC236}">
                <a16:creationId xmlns:a16="http://schemas.microsoft.com/office/drawing/2014/main" id="{5882DFE7-5D81-4432-9824-52AAB596306B}"/>
              </a:ext>
            </a:extLst>
          </p:cNvPr>
          <p:cNvSpPr/>
          <p:nvPr/>
        </p:nvSpPr>
        <p:spPr>
          <a:xfrm>
            <a:off x="9564848" y="5825445"/>
            <a:ext cx="729842" cy="3693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2F72917B-3C89-4A08-B5AD-B068CB2954F8}"/>
              </a:ext>
            </a:extLst>
          </p:cNvPr>
          <p:cNvSpPr txBox="1"/>
          <p:nvPr/>
        </p:nvSpPr>
        <p:spPr>
          <a:xfrm>
            <a:off x="9464180" y="5835743"/>
            <a:ext cx="1031845" cy="338554"/>
          </a:xfrm>
          <a:prstGeom prst="rect">
            <a:avLst/>
          </a:prstGeom>
          <a:noFill/>
        </p:spPr>
        <p:txBody>
          <a:bodyPr wrap="square" rtlCol="0">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rPr>
              <a:t>第三期</a:t>
            </a:r>
          </a:p>
        </p:txBody>
      </p:sp>
    </p:spTree>
    <p:extLst>
      <p:ext uri="{BB962C8B-B14F-4D97-AF65-F5344CB8AC3E}">
        <p14:creationId xmlns:p14="http://schemas.microsoft.com/office/powerpoint/2010/main" val="43433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0BF03992-EAA3-4018-A85C-39C6D2848D63}"/>
              </a:ext>
            </a:extLst>
          </p:cNvPr>
          <p:cNvPicPr>
            <a:picLocks noChangeAspect="1"/>
          </p:cNvPicPr>
          <p:nvPr/>
        </p:nvPicPr>
        <p:blipFill>
          <a:blip r:embed="rId2"/>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FA5E5B5C-77FA-44DB-BE53-742A7C7093F2}"/>
              </a:ext>
            </a:extLst>
          </p:cNvPr>
          <p:cNvSpPr/>
          <p:nvPr/>
        </p:nvSpPr>
        <p:spPr>
          <a:xfrm>
            <a:off x="11747383" y="6367245"/>
            <a:ext cx="444617" cy="411060"/>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0341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51F069B-1D9A-4E55-B42D-3BE97E7FCCDD}"/>
              </a:ext>
            </a:extLst>
          </p:cNvPr>
          <p:cNvPicPr>
            <a:picLocks noChangeAspect="1"/>
          </p:cNvPicPr>
          <p:nvPr/>
        </p:nvPicPr>
        <p:blipFill>
          <a:blip r:embed="rId2"/>
          <a:stretch>
            <a:fillRect/>
          </a:stretch>
        </p:blipFill>
        <p:spPr>
          <a:xfrm>
            <a:off x="0" y="0"/>
            <a:ext cx="12192000" cy="6920917"/>
          </a:xfrm>
          <a:prstGeom prst="rect">
            <a:avLst/>
          </a:prstGeom>
        </p:spPr>
      </p:pic>
      <p:sp>
        <p:nvSpPr>
          <p:cNvPr id="3" name="矩形 2">
            <a:extLst>
              <a:ext uri="{FF2B5EF4-FFF2-40B4-BE49-F238E27FC236}">
                <a16:creationId xmlns:a16="http://schemas.microsoft.com/office/drawing/2014/main" id="{39FDAAFF-3080-405B-9149-D4FE274CE374}"/>
              </a:ext>
            </a:extLst>
          </p:cNvPr>
          <p:cNvSpPr/>
          <p:nvPr/>
        </p:nvSpPr>
        <p:spPr>
          <a:xfrm>
            <a:off x="11962701" y="6660859"/>
            <a:ext cx="229299" cy="260058"/>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a:extLst>
              <a:ext uri="{FF2B5EF4-FFF2-40B4-BE49-F238E27FC236}">
                <a16:creationId xmlns:a16="http://schemas.microsoft.com/office/drawing/2014/main" id="{07464C50-C9C9-4BCE-B7DD-EB6D5BEA6659}"/>
              </a:ext>
            </a:extLst>
          </p:cNvPr>
          <p:cNvSpPr txBox="1"/>
          <p:nvPr/>
        </p:nvSpPr>
        <p:spPr>
          <a:xfrm>
            <a:off x="946261" y="827608"/>
            <a:ext cx="6694414" cy="369332"/>
          </a:xfrm>
          <a:prstGeom prst="rect">
            <a:avLst/>
          </a:prstGeom>
          <a:noFill/>
        </p:spPr>
        <p:txBody>
          <a:bodyPr wrap="square" rtlCol="0">
            <a:spAutoFit/>
          </a:bodyPr>
          <a:lstStyle/>
          <a:p>
            <a:r>
              <a:rPr lang="zh-TW" altLang="en-US" b="1" dirty="0">
                <a:solidFill>
                  <a:srgbClr val="C00000"/>
                </a:solidFill>
                <a:latin typeface="微軟正黑體" panose="020B0604030504040204" pitchFamily="34" charset="-120"/>
                <a:ea typeface="微軟正黑體" panose="020B0604030504040204" pitchFamily="34" charset="-120"/>
              </a:rPr>
              <a:t>註：</a:t>
            </a:r>
            <a:r>
              <a:rPr lang="en-US" altLang="zh-TW" b="1" dirty="0">
                <a:solidFill>
                  <a:srgbClr val="C00000"/>
                </a:solidFill>
                <a:latin typeface="微軟正黑體" panose="020B0604030504040204" pitchFamily="34" charset="-120"/>
                <a:ea typeface="微軟正黑體" panose="020B0604030504040204" pitchFamily="34" charset="-120"/>
              </a:rPr>
              <a:t>A</a:t>
            </a:r>
            <a:r>
              <a:rPr lang="zh-TW" altLang="en-US" b="1" dirty="0">
                <a:solidFill>
                  <a:srgbClr val="C00000"/>
                </a:solidFill>
                <a:latin typeface="微軟正黑體" panose="020B0604030504040204" pitchFamily="34" charset="-120"/>
                <a:ea typeface="微軟正黑體" panose="020B0604030504040204" pitchFamily="34" charset="-120"/>
              </a:rPr>
              <a:t>類為種子型計畫；</a:t>
            </a:r>
            <a:r>
              <a:rPr lang="en-US" altLang="zh-TW" b="1" dirty="0">
                <a:solidFill>
                  <a:srgbClr val="C00000"/>
                </a:solidFill>
                <a:latin typeface="微軟正黑體" panose="020B0604030504040204" pitchFamily="34" charset="-120"/>
                <a:ea typeface="微軟正黑體" panose="020B0604030504040204" pitchFamily="34" charset="-120"/>
              </a:rPr>
              <a:t>B</a:t>
            </a:r>
            <a:r>
              <a:rPr lang="zh-TW" altLang="en-US" b="1" dirty="0">
                <a:solidFill>
                  <a:srgbClr val="C00000"/>
                </a:solidFill>
                <a:latin typeface="微軟正黑體" panose="020B0604030504040204" pitchFamily="34" charset="-120"/>
                <a:ea typeface="微軟正黑體" panose="020B0604030504040204" pitchFamily="34" charset="-120"/>
              </a:rPr>
              <a:t>類為萌芽型計畫；</a:t>
            </a:r>
            <a:r>
              <a:rPr lang="en-US" altLang="zh-TW" b="1" dirty="0">
                <a:solidFill>
                  <a:srgbClr val="C00000"/>
                </a:solidFill>
                <a:latin typeface="微軟正黑體" panose="020B0604030504040204" pitchFamily="34" charset="-120"/>
                <a:ea typeface="微軟正黑體" panose="020B0604030504040204" pitchFamily="34" charset="-120"/>
              </a:rPr>
              <a:t>C</a:t>
            </a:r>
            <a:r>
              <a:rPr lang="zh-TW" altLang="en-US" b="1" dirty="0">
                <a:solidFill>
                  <a:srgbClr val="C00000"/>
                </a:solidFill>
                <a:latin typeface="微軟正黑體" panose="020B0604030504040204" pitchFamily="34" charset="-120"/>
                <a:ea typeface="微軟正黑體" panose="020B0604030504040204" pitchFamily="34" charset="-120"/>
              </a:rPr>
              <a:t>類為深耕型計畫</a:t>
            </a:r>
          </a:p>
        </p:txBody>
      </p:sp>
    </p:spTree>
    <p:extLst>
      <p:ext uri="{BB962C8B-B14F-4D97-AF65-F5344CB8AC3E}">
        <p14:creationId xmlns:p14="http://schemas.microsoft.com/office/powerpoint/2010/main" val="101541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834650A5-8672-4908-97F9-ED0047EA99E4}"/>
              </a:ext>
            </a:extLst>
          </p:cNvPr>
          <p:cNvPicPr>
            <a:picLocks noChangeAspect="1"/>
          </p:cNvPicPr>
          <p:nvPr/>
        </p:nvPicPr>
        <p:blipFill>
          <a:blip r:embed="rId2"/>
          <a:stretch>
            <a:fillRect/>
          </a:stretch>
        </p:blipFill>
        <p:spPr>
          <a:xfrm>
            <a:off x="0" y="0"/>
            <a:ext cx="12210117" cy="6858000"/>
          </a:xfrm>
          <a:prstGeom prst="rect">
            <a:avLst/>
          </a:prstGeom>
        </p:spPr>
      </p:pic>
      <p:sp>
        <p:nvSpPr>
          <p:cNvPr id="3" name="矩形 2">
            <a:extLst>
              <a:ext uri="{FF2B5EF4-FFF2-40B4-BE49-F238E27FC236}">
                <a16:creationId xmlns:a16="http://schemas.microsoft.com/office/drawing/2014/main" id="{2C3370FB-3E6A-4766-88ED-A7A051C5D33D}"/>
              </a:ext>
            </a:extLst>
          </p:cNvPr>
          <p:cNvSpPr/>
          <p:nvPr/>
        </p:nvSpPr>
        <p:spPr>
          <a:xfrm>
            <a:off x="10670796" y="3808602"/>
            <a:ext cx="1031846" cy="704675"/>
          </a:xfrm>
          <a:prstGeom prst="rect">
            <a:avLst/>
          </a:prstGeom>
          <a:solidFill>
            <a:srgbClr val="F6F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a:extLst>
              <a:ext uri="{FF2B5EF4-FFF2-40B4-BE49-F238E27FC236}">
                <a16:creationId xmlns:a16="http://schemas.microsoft.com/office/drawing/2014/main" id="{FB6C33AF-C8D3-4520-BD51-DF622C196538}"/>
              </a:ext>
            </a:extLst>
          </p:cNvPr>
          <p:cNvSpPr txBox="1"/>
          <p:nvPr/>
        </p:nvSpPr>
        <p:spPr>
          <a:xfrm>
            <a:off x="10461071" y="3875714"/>
            <a:ext cx="1451296" cy="830997"/>
          </a:xfrm>
          <a:prstGeom prst="rect">
            <a:avLst/>
          </a:prstGeom>
          <a:noFill/>
        </p:spPr>
        <p:txBody>
          <a:bodyPr wrap="square" rtlCol="0">
            <a:spAutoFit/>
          </a:bodyPr>
          <a:lstStyle/>
          <a:p>
            <a:pPr algn="ctr"/>
            <a:r>
              <a:rPr lang="en-US" altLang="zh-TW" sz="1600" dirty="0">
                <a:solidFill>
                  <a:srgbClr val="576A69"/>
                </a:solidFill>
              </a:rPr>
              <a:t>112.01.01</a:t>
            </a:r>
          </a:p>
          <a:p>
            <a:pPr algn="ctr"/>
            <a:r>
              <a:rPr lang="zh-TW" altLang="en-US" sz="1600" dirty="0">
                <a:solidFill>
                  <a:srgbClr val="576A69"/>
                </a:solidFill>
              </a:rPr>
              <a:t>∣</a:t>
            </a:r>
            <a:endParaRPr lang="en-US" altLang="zh-TW" sz="1600" dirty="0">
              <a:solidFill>
                <a:srgbClr val="576A69"/>
              </a:solidFill>
            </a:endParaRPr>
          </a:p>
          <a:p>
            <a:pPr algn="ctr"/>
            <a:r>
              <a:rPr lang="en-US" altLang="zh-TW" sz="1600" dirty="0">
                <a:solidFill>
                  <a:srgbClr val="576A69"/>
                </a:solidFill>
              </a:rPr>
              <a:t>114.12.31</a:t>
            </a:r>
            <a:endParaRPr lang="zh-TW" altLang="en-US" sz="1600" dirty="0">
              <a:solidFill>
                <a:srgbClr val="576A69"/>
              </a:solidFill>
            </a:endParaRPr>
          </a:p>
        </p:txBody>
      </p:sp>
      <p:sp>
        <p:nvSpPr>
          <p:cNvPr id="6" name="矩形 5">
            <a:extLst>
              <a:ext uri="{FF2B5EF4-FFF2-40B4-BE49-F238E27FC236}">
                <a16:creationId xmlns:a16="http://schemas.microsoft.com/office/drawing/2014/main" id="{603BA925-76B8-489A-A1A0-4142F0475BB7}"/>
              </a:ext>
            </a:extLst>
          </p:cNvPr>
          <p:cNvSpPr/>
          <p:nvPr/>
        </p:nvSpPr>
        <p:spPr>
          <a:xfrm>
            <a:off x="11667688" y="6354661"/>
            <a:ext cx="489358" cy="503339"/>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2741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A81BF54-1361-4077-93EB-725A90D8D56F}"/>
              </a:ext>
            </a:extLst>
          </p:cNvPr>
          <p:cNvSpPr/>
          <p:nvPr/>
        </p:nvSpPr>
        <p:spPr>
          <a:xfrm>
            <a:off x="0" y="1628775"/>
            <a:ext cx="12192000" cy="5331204"/>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600"/>
              </a:spcBef>
              <a:spcAft>
                <a:spcPts val="600"/>
              </a:spcAft>
              <a:buFont typeface="+mj-lt"/>
              <a:buAutoNum type="arabicPeriod"/>
            </a:pPr>
            <a:endParaRPr lang="en-US" altLang="zh-TW" dirty="0">
              <a:solidFill>
                <a:schemeClr val="accent2">
                  <a:lumMod val="50000"/>
                </a:schemeClr>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CDB712E2-712C-4268-A5F5-83984E6550EB}"/>
              </a:ext>
            </a:extLst>
          </p:cNvPr>
          <p:cNvPicPr>
            <a:picLocks noChangeAspect="1"/>
          </p:cNvPicPr>
          <p:nvPr/>
        </p:nvPicPr>
        <p:blipFill>
          <a:blip r:embed="rId2"/>
          <a:stretch>
            <a:fillRect/>
          </a:stretch>
        </p:blipFill>
        <p:spPr>
          <a:xfrm>
            <a:off x="0" y="0"/>
            <a:ext cx="12192000" cy="1628775"/>
          </a:xfrm>
          <a:prstGeom prst="rect">
            <a:avLst/>
          </a:prstGeom>
        </p:spPr>
      </p:pic>
      <p:sp>
        <p:nvSpPr>
          <p:cNvPr id="8" name="矩形 7">
            <a:extLst>
              <a:ext uri="{FF2B5EF4-FFF2-40B4-BE49-F238E27FC236}">
                <a16:creationId xmlns:a16="http://schemas.microsoft.com/office/drawing/2014/main" id="{270D0C7F-2E45-4E25-81B0-5A4B3C32294B}"/>
              </a:ext>
            </a:extLst>
          </p:cNvPr>
          <p:cNvSpPr/>
          <p:nvPr/>
        </p:nvSpPr>
        <p:spPr>
          <a:xfrm>
            <a:off x="9320168" y="486561"/>
            <a:ext cx="2871831" cy="738232"/>
          </a:xfrm>
          <a:prstGeom prst="rect">
            <a:avLst/>
          </a:prstGeom>
          <a:solidFill>
            <a:srgbClr val="F7F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id="{9F49AFBD-DB2E-4079-B3EB-A92AE97C2889}"/>
              </a:ext>
            </a:extLst>
          </p:cNvPr>
          <p:cNvSpPr txBox="1"/>
          <p:nvPr/>
        </p:nvSpPr>
        <p:spPr>
          <a:xfrm>
            <a:off x="7620000" y="595787"/>
            <a:ext cx="4677508" cy="553998"/>
          </a:xfrm>
          <a:prstGeom prst="rect">
            <a:avLst/>
          </a:prstGeom>
          <a:noFill/>
        </p:spPr>
        <p:txBody>
          <a:bodyPr wrap="square" rtlCol="0">
            <a:spAutoFit/>
          </a:bodyPr>
          <a:lstStyle/>
          <a:p>
            <a:r>
              <a:rPr lang="en-US" altLang="zh-TW" sz="3000" b="1" dirty="0">
                <a:solidFill>
                  <a:srgbClr val="F58333"/>
                </a:solidFill>
                <a:latin typeface="微軟正黑體" panose="020B0604030504040204" pitchFamily="34" charset="-120"/>
                <a:ea typeface="微軟正黑體" panose="020B0604030504040204" pitchFamily="34" charset="-120"/>
              </a:rPr>
              <a:t>2.4.1</a:t>
            </a:r>
            <a:r>
              <a:rPr lang="zh-TW" altLang="en-US" sz="3000" b="1" dirty="0">
                <a:solidFill>
                  <a:srgbClr val="F58333"/>
                </a:solidFill>
                <a:latin typeface="微軟正黑體" panose="020B0604030504040204" pitchFamily="34" charset="-120"/>
                <a:ea typeface="微軟正黑體" panose="020B0604030504040204" pitchFamily="34" charset="-120"/>
              </a:rPr>
              <a:t>經費編列及支用原則</a:t>
            </a:r>
          </a:p>
        </p:txBody>
      </p:sp>
      <p:sp>
        <p:nvSpPr>
          <p:cNvPr id="12" name="文字方塊 11">
            <a:extLst>
              <a:ext uri="{FF2B5EF4-FFF2-40B4-BE49-F238E27FC236}">
                <a16:creationId xmlns:a16="http://schemas.microsoft.com/office/drawing/2014/main" id="{C2F6E039-9ADD-46F6-B93D-8AAF40F20C58}"/>
              </a:ext>
            </a:extLst>
          </p:cNvPr>
          <p:cNvSpPr txBox="1"/>
          <p:nvPr/>
        </p:nvSpPr>
        <p:spPr>
          <a:xfrm>
            <a:off x="873578" y="1536658"/>
            <a:ext cx="11224637" cy="5078313"/>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本計畫得編列人事費</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（包括計畫主持人、共同主持人</a:t>
            </a:r>
            <a:r>
              <a:rPr lang="en-US" altLang="zh-TW" sz="24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人事費編列同協同主持人</a:t>
            </a:r>
            <a:r>
              <a:rPr lang="en-US" altLang="zh-TW" sz="24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、協同主持人、專案教學人員、專案經理、專任助理、兼任助理或教學助理費），編列額度如下：</a:t>
            </a: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a:pP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相關推動計畫所需之業務費及雜費或其他特殊所需推動經費項目，須報教育部核准後得編列及支用。</a:t>
            </a:r>
            <a:endParaRPr lang="en-US" altLang="zh-TW" sz="24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a:pP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深耕型大學特色計畫</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與</a:t>
            </a: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國際連結類計畫</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可能涉及之空間活化與再利用等規劃執行</a:t>
            </a: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得視計畫需求編列資本門項目，</a:t>
            </a: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報教育部核准後得編列及支用。</a:t>
            </a:r>
            <a:endParaRPr lang="en-US" altLang="zh-TW" sz="24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a:pPr>
            <a:endParaRPr lang="en-US" altLang="zh-TW" sz="24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a:pPr>
            <a:endParaRPr lang="en-US" altLang="zh-TW" sz="24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id="{4CB3F011-C315-4B26-B4B0-F46AC10E68A5}"/>
              </a:ext>
            </a:extLst>
          </p:cNvPr>
          <p:cNvSpPr txBox="1"/>
          <p:nvPr/>
        </p:nvSpPr>
        <p:spPr>
          <a:xfrm>
            <a:off x="1047837" y="2788090"/>
            <a:ext cx="11050378" cy="1015663"/>
          </a:xfrm>
          <a:prstGeom prst="rect">
            <a:avLst/>
          </a:prstGeom>
          <a:noFill/>
        </p:spPr>
        <p:txBody>
          <a:bodyPr wrap="square" rtlCol="0">
            <a:spAutoFit/>
          </a:bodyPr>
          <a:lstStyle/>
          <a:p>
            <a:pPr marL="285750" indent="-285750">
              <a:buFont typeface="Arial" panose="020B0604020202020204" pitchFamily="34" charset="0"/>
              <a:buChar char="•"/>
            </a:pPr>
            <a:r>
              <a:rPr lang="zh-TW" altLang="en-US" sz="2000" b="1" u="sng" dirty="0">
                <a:solidFill>
                  <a:srgbClr val="C00000"/>
                </a:solidFill>
                <a:latin typeface="微軟正黑體" panose="020B0604030504040204" pitchFamily="34" charset="-120"/>
                <a:ea typeface="微軟正黑體" panose="020B0604030504040204" pitchFamily="34" charset="-120"/>
              </a:rPr>
              <a:t>萌芽型</a:t>
            </a:r>
            <a:r>
              <a:rPr lang="zh-TW" altLang="en-US" sz="2000" b="1" dirty="0">
                <a:solidFill>
                  <a:srgbClr val="0070C0"/>
                </a:solidFill>
                <a:latin typeface="微軟正黑體" panose="020B0604030504040204" pitchFamily="34" charset="-120"/>
                <a:ea typeface="微軟正黑體" panose="020B0604030504040204" pitchFamily="34" charset="-120"/>
              </a:rPr>
              <a:t>大學特色計畫以</a:t>
            </a:r>
            <a:r>
              <a:rPr lang="zh-TW" altLang="en-US" sz="2000" b="1" dirty="0">
                <a:solidFill>
                  <a:srgbClr val="C00000"/>
                </a:solidFill>
                <a:latin typeface="微軟正黑體" panose="020B0604030504040204" pitchFamily="34" charset="-120"/>
                <a:ea typeface="微軟正黑體" panose="020B0604030504040204" pitchFamily="34" charset="-120"/>
              </a:rPr>
              <a:t>不超過補助經費之百分之六十為原則。</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b="1" u="sng" dirty="0">
                <a:solidFill>
                  <a:srgbClr val="C00000"/>
                </a:solidFill>
                <a:latin typeface="微軟正黑體" panose="020B0604030504040204" pitchFamily="34" charset="-120"/>
                <a:ea typeface="微軟正黑體" panose="020B0604030504040204" pitchFamily="34" charset="-120"/>
              </a:rPr>
              <a:t>深耕型</a:t>
            </a:r>
            <a:r>
              <a:rPr lang="zh-TW" altLang="en-US" sz="2000" b="1" dirty="0">
                <a:solidFill>
                  <a:srgbClr val="0070C0"/>
                </a:solidFill>
                <a:latin typeface="微軟正黑體" panose="020B0604030504040204" pitchFamily="34" charset="-120"/>
                <a:ea typeface="微軟正黑體" panose="020B0604030504040204" pitchFamily="34" charset="-120"/>
              </a:rPr>
              <a:t>大學特色計畫與</a:t>
            </a:r>
            <a:r>
              <a:rPr lang="zh-TW" altLang="en-US" sz="2000" b="1" u="sng" dirty="0">
                <a:solidFill>
                  <a:srgbClr val="0070C0"/>
                </a:solidFill>
                <a:latin typeface="微軟正黑體" panose="020B0604030504040204" pitchFamily="34" charset="-120"/>
                <a:ea typeface="微軟正黑體" panose="020B0604030504040204" pitchFamily="34" charset="-120"/>
              </a:rPr>
              <a:t>國際連結類</a:t>
            </a:r>
            <a:r>
              <a:rPr lang="zh-TW" altLang="en-US" sz="2000" b="1" dirty="0">
                <a:solidFill>
                  <a:srgbClr val="0070C0"/>
                </a:solidFill>
                <a:latin typeface="微軟正黑體" panose="020B0604030504040204" pitchFamily="34" charset="-120"/>
                <a:ea typeface="微軟正黑體" panose="020B0604030504040204" pitchFamily="34" charset="-120"/>
              </a:rPr>
              <a:t>計畫以</a:t>
            </a:r>
            <a:r>
              <a:rPr lang="zh-TW" altLang="en-US" sz="2000" b="1" dirty="0">
                <a:solidFill>
                  <a:srgbClr val="C00000"/>
                </a:solidFill>
                <a:latin typeface="微軟正黑體" panose="020B0604030504040204" pitchFamily="34" charset="-120"/>
                <a:ea typeface="微軟正黑體" panose="020B0604030504040204" pitchFamily="34" charset="-120"/>
              </a:rPr>
              <a:t>不超過補助經費之百分之五十為原則。</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b="1" dirty="0">
                <a:solidFill>
                  <a:srgbClr val="0070C0"/>
                </a:solidFill>
                <a:latin typeface="微軟正黑體" panose="020B0604030504040204" pitchFamily="34" charset="-120"/>
                <a:ea typeface="微軟正黑體" panose="020B0604030504040204" pitchFamily="34" charset="-120"/>
              </a:rPr>
              <a:t>計畫主持人、共同主持人或協同主持人如由學校校長或副校長擔任，則不得支領相關主持費用。</a:t>
            </a:r>
          </a:p>
        </p:txBody>
      </p:sp>
    </p:spTree>
    <p:extLst>
      <p:ext uri="{BB962C8B-B14F-4D97-AF65-F5344CB8AC3E}">
        <p14:creationId xmlns:p14="http://schemas.microsoft.com/office/powerpoint/2010/main" val="53189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A81BF54-1361-4077-93EB-725A90D8D56F}"/>
              </a:ext>
            </a:extLst>
          </p:cNvPr>
          <p:cNvSpPr/>
          <p:nvPr/>
        </p:nvSpPr>
        <p:spPr>
          <a:xfrm>
            <a:off x="0" y="1628775"/>
            <a:ext cx="12192000" cy="5331204"/>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600"/>
              </a:spcBef>
              <a:spcAft>
                <a:spcPts val="600"/>
              </a:spcAft>
              <a:buFont typeface="+mj-lt"/>
              <a:buAutoNum type="arabicPeriod"/>
            </a:pPr>
            <a:endParaRPr lang="en-US" altLang="zh-TW" dirty="0">
              <a:solidFill>
                <a:schemeClr val="accent2">
                  <a:lumMod val="50000"/>
                </a:schemeClr>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CDB712E2-712C-4268-A5F5-83984E6550EB}"/>
              </a:ext>
            </a:extLst>
          </p:cNvPr>
          <p:cNvPicPr>
            <a:picLocks noChangeAspect="1"/>
          </p:cNvPicPr>
          <p:nvPr/>
        </p:nvPicPr>
        <p:blipFill>
          <a:blip r:embed="rId2"/>
          <a:stretch>
            <a:fillRect/>
          </a:stretch>
        </p:blipFill>
        <p:spPr>
          <a:xfrm>
            <a:off x="0" y="0"/>
            <a:ext cx="12192000" cy="1628775"/>
          </a:xfrm>
          <a:prstGeom prst="rect">
            <a:avLst/>
          </a:prstGeom>
        </p:spPr>
      </p:pic>
      <p:sp>
        <p:nvSpPr>
          <p:cNvPr id="8" name="矩形 7">
            <a:extLst>
              <a:ext uri="{FF2B5EF4-FFF2-40B4-BE49-F238E27FC236}">
                <a16:creationId xmlns:a16="http://schemas.microsoft.com/office/drawing/2014/main" id="{270D0C7F-2E45-4E25-81B0-5A4B3C32294B}"/>
              </a:ext>
            </a:extLst>
          </p:cNvPr>
          <p:cNvSpPr/>
          <p:nvPr/>
        </p:nvSpPr>
        <p:spPr>
          <a:xfrm>
            <a:off x="9320168" y="486561"/>
            <a:ext cx="2871831" cy="738232"/>
          </a:xfrm>
          <a:prstGeom prst="rect">
            <a:avLst/>
          </a:prstGeom>
          <a:solidFill>
            <a:srgbClr val="F7F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id="{9F49AFBD-DB2E-4079-B3EB-A92AE97C2889}"/>
              </a:ext>
            </a:extLst>
          </p:cNvPr>
          <p:cNvSpPr txBox="1"/>
          <p:nvPr/>
        </p:nvSpPr>
        <p:spPr>
          <a:xfrm>
            <a:off x="7620000" y="595787"/>
            <a:ext cx="4677508" cy="553998"/>
          </a:xfrm>
          <a:prstGeom prst="rect">
            <a:avLst/>
          </a:prstGeom>
          <a:noFill/>
        </p:spPr>
        <p:txBody>
          <a:bodyPr wrap="square" rtlCol="0">
            <a:spAutoFit/>
          </a:bodyPr>
          <a:lstStyle/>
          <a:p>
            <a:r>
              <a:rPr lang="en-US" altLang="zh-TW" sz="3000" b="1" dirty="0">
                <a:solidFill>
                  <a:srgbClr val="F58333"/>
                </a:solidFill>
                <a:latin typeface="微軟正黑體" panose="020B0604030504040204" pitchFamily="34" charset="-120"/>
                <a:ea typeface="微軟正黑體" panose="020B0604030504040204" pitchFamily="34" charset="-120"/>
              </a:rPr>
              <a:t>2.4.1</a:t>
            </a:r>
            <a:r>
              <a:rPr lang="zh-TW" altLang="en-US" sz="3000" b="1" dirty="0">
                <a:solidFill>
                  <a:srgbClr val="F58333"/>
                </a:solidFill>
                <a:latin typeface="微軟正黑體" panose="020B0604030504040204" pitchFamily="34" charset="-120"/>
                <a:ea typeface="微軟正黑體" panose="020B0604030504040204" pitchFamily="34" charset="-120"/>
              </a:rPr>
              <a:t>經費編列及支用原則</a:t>
            </a:r>
          </a:p>
        </p:txBody>
      </p:sp>
      <p:sp>
        <p:nvSpPr>
          <p:cNvPr id="12" name="文字方塊 11">
            <a:extLst>
              <a:ext uri="{FF2B5EF4-FFF2-40B4-BE49-F238E27FC236}">
                <a16:creationId xmlns:a16="http://schemas.microsoft.com/office/drawing/2014/main" id="{C2F6E039-9ADD-46F6-B93D-8AAF40F20C58}"/>
              </a:ext>
            </a:extLst>
          </p:cNvPr>
          <p:cNvSpPr txBox="1"/>
          <p:nvPr/>
        </p:nvSpPr>
        <p:spPr>
          <a:xfrm>
            <a:off x="873578" y="1536658"/>
            <a:ext cx="11224637" cy="3970318"/>
          </a:xfrm>
          <a:prstGeom prst="rect">
            <a:avLst/>
          </a:prstGeom>
          <a:noFill/>
        </p:spPr>
        <p:txBody>
          <a:bodyPr wrap="square" rtlCol="0">
            <a:spAutoFit/>
          </a:bodyPr>
          <a:lstStyle/>
          <a:p>
            <a:pPr marL="457200" indent="-457200">
              <a:spcBef>
                <a:spcPts val="600"/>
              </a:spcBef>
              <a:spcAft>
                <a:spcPts val="600"/>
              </a:spcAft>
              <a:buFont typeface="+mj-lt"/>
              <a:buAutoNum type="arabicPeriod" startAt="4"/>
            </a:pP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因應本要點推動事項聘用之專兼任人員及助理等編制外專案計畫工作人員之待遇，依下列規定辦理：</a:t>
            </a:r>
            <a:endParaRPr lang="en-US" altLang="zh-TW" sz="24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4"/>
            </a:pPr>
            <a:endParaRPr lang="en-US" altLang="zh-TW" sz="24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4"/>
            </a:pPr>
            <a:endParaRPr lang="en-US" altLang="zh-TW" sz="24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4"/>
            </a:pPr>
            <a:endParaRPr lang="en-US" altLang="zh-TW" sz="24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4"/>
            </a:pP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若獲教育部補助計畫，學校得於補助經費內編列國外差旅費或國際合作費用。</a:t>
            </a:r>
            <a:endParaRPr lang="en-US" altLang="zh-TW" sz="24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4"/>
            </a:pPr>
            <a:endParaRPr lang="en-US" altLang="zh-TW" sz="24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4"/>
            </a:pPr>
            <a:endParaRPr lang="en-US" altLang="zh-TW" sz="24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id="{4CB3F011-C315-4B26-B4B0-F46AC10E68A5}"/>
              </a:ext>
            </a:extLst>
          </p:cNvPr>
          <p:cNvSpPr txBox="1"/>
          <p:nvPr/>
        </p:nvSpPr>
        <p:spPr>
          <a:xfrm>
            <a:off x="1141621" y="2354202"/>
            <a:ext cx="11050378" cy="1015663"/>
          </a:xfrm>
          <a:prstGeom prst="rect">
            <a:avLst/>
          </a:prstGeom>
          <a:noFill/>
        </p:spPr>
        <p:txBody>
          <a:bodyPr wrap="square" rtlCol="0">
            <a:spAutoFit/>
          </a:bodyPr>
          <a:lstStyle/>
          <a:p>
            <a:pPr marL="285750" indent="-285750">
              <a:buFont typeface="Arial" panose="020B0604020202020204" pitchFamily="34" charset="0"/>
              <a:buChar char="•"/>
            </a:pPr>
            <a:r>
              <a:rPr lang="zh-TW" altLang="en-US" sz="2000" b="1" dirty="0">
                <a:solidFill>
                  <a:srgbClr val="C00000"/>
                </a:solidFill>
                <a:latin typeface="微軟正黑體" panose="020B0604030504040204" pitchFamily="34" charset="-120"/>
                <a:ea typeface="微軟正黑體" panose="020B0604030504040204" pitchFamily="34" charset="-120"/>
              </a:rPr>
              <a:t>專任人員：</a:t>
            </a:r>
            <a:r>
              <a:rPr lang="zh-TW" altLang="en-US" sz="2000" b="1" dirty="0">
                <a:solidFill>
                  <a:srgbClr val="0070C0"/>
                </a:solidFill>
                <a:latin typeface="微軟正黑體" panose="020B0604030504040204" pitchFamily="34" charset="-120"/>
                <a:ea typeface="微軟正黑體" panose="020B0604030504040204" pitchFamily="34" charset="-120"/>
              </a:rPr>
              <a:t>專案教學人員、專案經理及專案助理等專任人員，由學校依聘任需求自訂標準核支。</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b="1" dirty="0">
                <a:solidFill>
                  <a:srgbClr val="C00000"/>
                </a:solidFill>
                <a:latin typeface="微軟正黑體" panose="020B0604030504040204" pitchFamily="34" charset="-120"/>
                <a:ea typeface="微軟正黑體" panose="020B0604030504040204" pitchFamily="34" charset="-120"/>
              </a:rPr>
              <a:t>兼任人員：</a:t>
            </a:r>
            <a:r>
              <a:rPr lang="zh-TW" altLang="en-US" sz="2000" b="1" dirty="0">
                <a:solidFill>
                  <a:srgbClr val="0070C0"/>
                </a:solidFill>
                <a:latin typeface="微軟正黑體" panose="020B0604030504040204" pitchFamily="34" charset="-120"/>
                <a:ea typeface="微軟正黑體" panose="020B0604030504040204" pitchFamily="34" charset="-120"/>
              </a:rPr>
              <a:t>應依科技部補助專題研究計畫兼任助理費用支給標準表核支。</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b="1" dirty="0">
                <a:solidFill>
                  <a:srgbClr val="0070C0"/>
                </a:solidFill>
                <a:latin typeface="微軟正黑體" panose="020B0604030504040204" pitchFamily="34" charset="-120"/>
                <a:ea typeface="微軟正黑體" panose="020B0604030504040204" pitchFamily="34" charset="-120"/>
              </a:rPr>
              <a:t>本要點所增聘專任人員人事費用應包括勞、健保費、勞退基金（離職儲金）。</a:t>
            </a:r>
          </a:p>
        </p:txBody>
      </p:sp>
      <p:sp>
        <p:nvSpPr>
          <p:cNvPr id="10" name="文字方塊 9">
            <a:extLst>
              <a:ext uri="{FF2B5EF4-FFF2-40B4-BE49-F238E27FC236}">
                <a16:creationId xmlns:a16="http://schemas.microsoft.com/office/drawing/2014/main" id="{97E5E02D-1E8E-4863-9BD3-B1BC8F214367}"/>
              </a:ext>
            </a:extLst>
          </p:cNvPr>
          <p:cNvSpPr txBox="1"/>
          <p:nvPr/>
        </p:nvSpPr>
        <p:spPr>
          <a:xfrm>
            <a:off x="1141621" y="4592958"/>
            <a:ext cx="10675239" cy="1631216"/>
          </a:xfrm>
          <a:prstGeom prst="rect">
            <a:avLst/>
          </a:prstGeom>
          <a:noFill/>
        </p:spPr>
        <p:txBody>
          <a:bodyPr wrap="square" rtlCol="0">
            <a:spAutoFit/>
          </a:bodyPr>
          <a:lstStyle/>
          <a:p>
            <a:pPr marL="285750" indent="-285750">
              <a:buFont typeface="Arial" panose="020B0604020202020204" pitchFamily="34" charset="0"/>
              <a:buChar char="•"/>
            </a:pPr>
            <a:r>
              <a:rPr lang="zh-TW" altLang="en-US" sz="2000" b="1" dirty="0">
                <a:solidFill>
                  <a:srgbClr val="C00000"/>
                </a:solidFill>
                <a:latin typeface="微軟正黑體" panose="020B0604030504040204" pitchFamily="34" charset="-120"/>
                <a:ea typeface="微軟正黑體" panose="020B0604030504040204" pitchFamily="34" charset="-120"/>
              </a:rPr>
              <a:t>大學特色類計畫：</a:t>
            </a:r>
            <a:r>
              <a:rPr lang="zh-TW" altLang="en-US" sz="2000" b="1" dirty="0">
                <a:solidFill>
                  <a:srgbClr val="0070C0"/>
                </a:solidFill>
                <a:latin typeface="微軟正黑體" panose="020B0604030504040204" pitchFamily="34" charset="-120"/>
                <a:ea typeface="微軟正黑體" panose="020B0604030504040204" pitchFamily="34" charset="-120"/>
              </a:rPr>
              <a:t>若編列</a:t>
            </a:r>
            <a:r>
              <a:rPr lang="zh-TW" altLang="en-US" sz="2000" b="1" dirty="0">
                <a:solidFill>
                  <a:srgbClr val="C00000"/>
                </a:solidFill>
                <a:latin typeface="微軟正黑體" panose="020B0604030504040204" pitchFamily="34" charset="-120"/>
                <a:ea typeface="微軟正黑體" panose="020B0604030504040204" pitchFamily="34" charset="-120"/>
              </a:rPr>
              <a:t>國外差旅費（不超過補助經費</a:t>
            </a:r>
            <a:r>
              <a:rPr lang="en-US" altLang="zh-TW" sz="2000" b="1" dirty="0">
                <a:solidFill>
                  <a:srgbClr val="C00000"/>
                </a:solidFill>
                <a:latin typeface="微軟正黑體" panose="020B0604030504040204" pitchFamily="34" charset="-120"/>
                <a:ea typeface="微軟正黑體" panose="020B0604030504040204" pitchFamily="34" charset="-120"/>
              </a:rPr>
              <a:t>6%</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，應敍明相關規劃：出國地點、出國活動或交流事項、預估天數、預估人數等。</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b="1" dirty="0">
                <a:solidFill>
                  <a:srgbClr val="C00000"/>
                </a:solidFill>
                <a:latin typeface="微軟正黑體" panose="020B0604030504040204" pitchFamily="34" charset="-120"/>
                <a:ea typeface="微軟正黑體" panose="020B0604030504040204" pitchFamily="34" charset="-120"/>
              </a:rPr>
              <a:t>國際連結類計畫：</a:t>
            </a:r>
            <a:r>
              <a:rPr lang="zh-TW" altLang="en-US" sz="2000" b="1" dirty="0">
                <a:solidFill>
                  <a:srgbClr val="0070C0"/>
                </a:solidFill>
                <a:latin typeface="微軟正黑體" panose="020B0604030504040204" pitchFamily="34" charset="-120"/>
                <a:ea typeface="微軟正黑體" panose="020B0604030504040204" pitchFamily="34" charset="-120"/>
              </a:rPr>
              <a:t>若編列</a:t>
            </a:r>
            <a:r>
              <a:rPr lang="zh-TW" altLang="en-US" sz="2000" b="1" dirty="0">
                <a:solidFill>
                  <a:srgbClr val="C00000"/>
                </a:solidFill>
                <a:latin typeface="微軟正黑體" panose="020B0604030504040204" pitchFamily="34" charset="-120"/>
                <a:ea typeface="微軟正黑體" panose="020B0604030504040204" pitchFamily="34" charset="-120"/>
              </a:rPr>
              <a:t>國際合作費用（不超過補助經費</a:t>
            </a:r>
            <a:r>
              <a:rPr lang="en-US" altLang="zh-TW" sz="2000" b="1" dirty="0">
                <a:solidFill>
                  <a:srgbClr val="C00000"/>
                </a:solidFill>
                <a:latin typeface="微軟正黑體" panose="020B0604030504040204" pitchFamily="34" charset="-120"/>
                <a:ea typeface="微軟正黑體" panose="020B0604030504040204" pitchFamily="34" charset="-120"/>
              </a:rPr>
              <a:t>15%</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，應敍明相關規劃：（</a:t>
            </a:r>
            <a:r>
              <a:rPr lang="en-US" altLang="zh-TW" sz="2000" b="1" dirty="0">
                <a:solidFill>
                  <a:srgbClr val="0070C0"/>
                </a:solidFill>
                <a:latin typeface="微軟正黑體" panose="020B0604030504040204" pitchFamily="34" charset="-120"/>
                <a:ea typeface="微軟正黑體" panose="020B0604030504040204" pitchFamily="34" charset="-120"/>
              </a:rPr>
              <a:t>1</a:t>
            </a:r>
            <a:r>
              <a:rPr lang="zh-TW" altLang="en-US" sz="2000" b="1" dirty="0">
                <a:solidFill>
                  <a:srgbClr val="0070C0"/>
                </a:solidFill>
                <a:latin typeface="微軟正黑體" panose="020B0604030504040204" pitchFamily="34" charset="-120"/>
                <a:ea typeface="微軟正黑體" panose="020B0604030504040204" pitchFamily="34" charset="-120"/>
              </a:rPr>
              <a:t>）國外活動：出國地點、出國活動或交流事項、預估天數、預估人數等。（</a:t>
            </a:r>
            <a:r>
              <a:rPr lang="en-US" altLang="zh-TW" sz="2000" b="1" dirty="0">
                <a:solidFill>
                  <a:srgbClr val="0070C0"/>
                </a:solidFill>
                <a:latin typeface="微軟正黑體" panose="020B0604030504040204" pitchFamily="34" charset="-120"/>
                <a:ea typeface="微軟正黑體" panose="020B0604030504040204" pitchFamily="34" charset="-120"/>
              </a:rPr>
              <a:t>2</a:t>
            </a:r>
            <a:r>
              <a:rPr lang="zh-TW" altLang="en-US" sz="2000" b="1" dirty="0">
                <a:solidFill>
                  <a:srgbClr val="0070C0"/>
                </a:solidFill>
                <a:latin typeface="微軟正黑體" panose="020B0604030504040204" pitchFamily="34" charset="-120"/>
                <a:ea typeface="微軟正黑體" panose="020B0604030504040204" pitchFamily="34" charset="-120"/>
              </a:rPr>
              <a:t>）邀請國外學者專家來臺：來臺參與活動事項、邀請對象、來臺天數等；可擇一規劃或兩項皆規劃。</a:t>
            </a:r>
          </a:p>
        </p:txBody>
      </p:sp>
    </p:spTree>
    <p:extLst>
      <p:ext uri="{BB962C8B-B14F-4D97-AF65-F5344CB8AC3E}">
        <p14:creationId xmlns:p14="http://schemas.microsoft.com/office/powerpoint/2010/main" val="112262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94693CE2-4E05-460D-8A9A-46BA82BCFFB7}"/>
              </a:ext>
            </a:extLst>
          </p:cNvPr>
          <p:cNvPicPr>
            <a:picLocks noChangeAspect="1"/>
          </p:cNvPicPr>
          <p:nvPr/>
        </p:nvPicPr>
        <p:blipFill rotWithShape="1">
          <a:blip r:embed="rId2"/>
          <a:srcRect b="12937"/>
          <a:stretch/>
        </p:blipFill>
        <p:spPr>
          <a:xfrm>
            <a:off x="0" y="0"/>
            <a:ext cx="12192000" cy="5838039"/>
          </a:xfrm>
          <a:prstGeom prst="rect">
            <a:avLst/>
          </a:prstGeom>
        </p:spPr>
      </p:pic>
      <p:sp>
        <p:nvSpPr>
          <p:cNvPr id="3" name="矩形 2">
            <a:extLst>
              <a:ext uri="{FF2B5EF4-FFF2-40B4-BE49-F238E27FC236}">
                <a16:creationId xmlns:a16="http://schemas.microsoft.com/office/drawing/2014/main" id="{0E30CFB9-404D-409E-9350-5A98A77F2840}"/>
              </a:ext>
            </a:extLst>
          </p:cNvPr>
          <p:cNvSpPr/>
          <p:nvPr/>
        </p:nvSpPr>
        <p:spPr>
          <a:xfrm>
            <a:off x="0" y="5780015"/>
            <a:ext cx="12192000" cy="1077985"/>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6464DAF9-C81B-4391-83BD-1E447C089361}"/>
              </a:ext>
            </a:extLst>
          </p:cNvPr>
          <p:cNvSpPr/>
          <p:nvPr/>
        </p:nvSpPr>
        <p:spPr>
          <a:xfrm>
            <a:off x="5729680" y="4760054"/>
            <a:ext cx="6379827" cy="1077985"/>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AC19C24-F1C9-4F74-B565-E52BD72205AC}"/>
              </a:ext>
            </a:extLst>
          </p:cNvPr>
          <p:cNvSpPr txBox="1"/>
          <p:nvPr/>
        </p:nvSpPr>
        <p:spPr>
          <a:xfrm>
            <a:off x="6937694" y="4825550"/>
            <a:ext cx="5083730" cy="369332"/>
          </a:xfrm>
          <a:prstGeom prst="rect">
            <a:avLst/>
          </a:prstGeom>
          <a:noFill/>
        </p:spPr>
        <p:txBody>
          <a:bodyPr wrap="square" rtlCol="0">
            <a:spAutoFit/>
          </a:bodyPr>
          <a:lstStyle/>
          <a:p>
            <a:r>
              <a:rPr lang="en-US" altLang="zh-TW" b="1" dirty="0">
                <a:solidFill>
                  <a:srgbClr val="F58333"/>
                </a:solidFill>
                <a:latin typeface="微軟正黑體" panose="020B0604030504040204" pitchFamily="34" charset="-120"/>
                <a:ea typeface="微軟正黑體" panose="020B0604030504040204" pitchFamily="34" charset="-120"/>
              </a:rPr>
              <a:t>3.1</a:t>
            </a:r>
            <a:r>
              <a:rPr lang="zh-TW" altLang="en-US" b="1" dirty="0">
                <a:solidFill>
                  <a:srgbClr val="F58333"/>
                </a:solidFill>
                <a:latin typeface="微軟正黑體" panose="020B0604030504040204" pitchFamily="34" charset="-120"/>
                <a:ea typeface="微軟正黑體" panose="020B0604030504040204" pitchFamily="34" charset="-120"/>
              </a:rPr>
              <a:t> 申請須知</a:t>
            </a:r>
            <a:r>
              <a:rPr lang="en-US" altLang="zh-TW" b="1" dirty="0">
                <a:solidFill>
                  <a:srgbClr val="F58333"/>
                </a:solidFill>
                <a:latin typeface="微軟正黑體" panose="020B0604030504040204" pitchFamily="34" charset="-120"/>
                <a:ea typeface="微軟正黑體" panose="020B0604030504040204" pitchFamily="34" charset="-120"/>
              </a:rPr>
              <a:t>/ 3.2</a:t>
            </a:r>
            <a:r>
              <a:rPr lang="zh-TW" altLang="en-US" b="1" dirty="0">
                <a:solidFill>
                  <a:srgbClr val="F58333"/>
                </a:solidFill>
                <a:latin typeface="微軟正黑體" panose="020B0604030504040204" pitchFamily="34" charset="-120"/>
                <a:ea typeface="微軟正黑體" panose="020B0604030504040204" pitchFamily="34" charset="-120"/>
              </a:rPr>
              <a:t>評分規範及項目</a:t>
            </a:r>
            <a:r>
              <a:rPr lang="en-US" altLang="zh-TW" b="1" dirty="0">
                <a:solidFill>
                  <a:srgbClr val="F58333"/>
                </a:solidFill>
                <a:latin typeface="微軟正黑體" panose="020B0604030504040204" pitchFamily="34" charset="-120"/>
                <a:ea typeface="微軟正黑體" panose="020B0604030504040204" pitchFamily="34" charset="-120"/>
              </a:rPr>
              <a:t>/ 3.3</a:t>
            </a:r>
            <a:r>
              <a:rPr lang="zh-TW" altLang="en-US" b="1" dirty="0">
                <a:solidFill>
                  <a:srgbClr val="F58333"/>
                </a:solidFill>
                <a:latin typeface="微軟正黑體" panose="020B0604030504040204" pitchFamily="34" charset="-120"/>
                <a:ea typeface="微軟正黑體" panose="020B0604030504040204" pitchFamily="34" charset="-120"/>
              </a:rPr>
              <a:t>審查重點</a:t>
            </a:r>
          </a:p>
        </p:txBody>
      </p:sp>
    </p:spTree>
    <p:extLst>
      <p:ext uri="{BB962C8B-B14F-4D97-AF65-F5344CB8AC3E}">
        <p14:creationId xmlns:p14="http://schemas.microsoft.com/office/powerpoint/2010/main" val="927577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A81BF54-1361-4077-93EB-725A90D8D56F}"/>
              </a:ext>
            </a:extLst>
          </p:cNvPr>
          <p:cNvSpPr/>
          <p:nvPr/>
        </p:nvSpPr>
        <p:spPr>
          <a:xfrm>
            <a:off x="0" y="1526796"/>
            <a:ext cx="12192000" cy="5331204"/>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CDB712E2-712C-4268-A5F5-83984E6550EB}"/>
              </a:ext>
            </a:extLst>
          </p:cNvPr>
          <p:cNvPicPr>
            <a:picLocks noChangeAspect="1"/>
          </p:cNvPicPr>
          <p:nvPr/>
        </p:nvPicPr>
        <p:blipFill>
          <a:blip r:embed="rId2"/>
          <a:stretch>
            <a:fillRect/>
          </a:stretch>
        </p:blipFill>
        <p:spPr>
          <a:xfrm>
            <a:off x="0" y="0"/>
            <a:ext cx="12192000" cy="1628775"/>
          </a:xfrm>
          <a:prstGeom prst="rect">
            <a:avLst/>
          </a:prstGeom>
        </p:spPr>
      </p:pic>
      <p:sp>
        <p:nvSpPr>
          <p:cNvPr id="8" name="矩形 7">
            <a:extLst>
              <a:ext uri="{FF2B5EF4-FFF2-40B4-BE49-F238E27FC236}">
                <a16:creationId xmlns:a16="http://schemas.microsoft.com/office/drawing/2014/main" id="{270D0C7F-2E45-4E25-81B0-5A4B3C32294B}"/>
              </a:ext>
            </a:extLst>
          </p:cNvPr>
          <p:cNvSpPr/>
          <p:nvPr/>
        </p:nvSpPr>
        <p:spPr>
          <a:xfrm>
            <a:off x="9320168" y="486561"/>
            <a:ext cx="2871831" cy="738232"/>
          </a:xfrm>
          <a:prstGeom prst="rect">
            <a:avLst/>
          </a:prstGeom>
          <a:solidFill>
            <a:srgbClr val="F7F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id="{9F49AFBD-DB2E-4079-B3EB-A92AE97C2889}"/>
              </a:ext>
            </a:extLst>
          </p:cNvPr>
          <p:cNvSpPr txBox="1"/>
          <p:nvPr/>
        </p:nvSpPr>
        <p:spPr>
          <a:xfrm>
            <a:off x="9697673" y="578678"/>
            <a:ext cx="3246540" cy="553998"/>
          </a:xfrm>
          <a:prstGeom prst="rect">
            <a:avLst/>
          </a:prstGeom>
          <a:noFill/>
        </p:spPr>
        <p:txBody>
          <a:bodyPr wrap="square" rtlCol="0">
            <a:spAutoFit/>
          </a:bodyPr>
          <a:lstStyle/>
          <a:p>
            <a:r>
              <a:rPr lang="en-US" altLang="zh-TW" sz="3000" b="1" dirty="0">
                <a:solidFill>
                  <a:srgbClr val="F58333"/>
                </a:solidFill>
                <a:latin typeface="微軟正黑體" panose="020B0604030504040204" pitchFamily="34" charset="-120"/>
                <a:ea typeface="微軟正黑體" panose="020B0604030504040204" pitchFamily="34" charset="-120"/>
              </a:rPr>
              <a:t>3.1</a:t>
            </a:r>
            <a:r>
              <a:rPr lang="zh-TW" altLang="en-US" sz="3000" b="1" dirty="0">
                <a:solidFill>
                  <a:srgbClr val="F58333"/>
                </a:solidFill>
                <a:latin typeface="微軟正黑體" panose="020B0604030504040204" pitchFamily="34" charset="-120"/>
                <a:ea typeface="微軟正黑體" panose="020B0604030504040204" pitchFamily="34" charset="-120"/>
              </a:rPr>
              <a:t> 申請須知</a:t>
            </a:r>
          </a:p>
        </p:txBody>
      </p:sp>
      <p:sp>
        <p:nvSpPr>
          <p:cNvPr id="10" name="文字方塊 9">
            <a:extLst>
              <a:ext uri="{FF2B5EF4-FFF2-40B4-BE49-F238E27FC236}">
                <a16:creationId xmlns:a16="http://schemas.microsoft.com/office/drawing/2014/main" id="{9C1EAA6A-347D-4BBE-8D56-C69180533276}"/>
              </a:ext>
            </a:extLst>
          </p:cNvPr>
          <p:cNvSpPr txBox="1"/>
          <p:nvPr/>
        </p:nvSpPr>
        <p:spPr>
          <a:xfrm>
            <a:off x="1070021" y="1526796"/>
            <a:ext cx="10714437" cy="4016484"/>
          </a:xfrm>
          <a:prstGeom prst="rect">
            <a:avLst/>
          </a:prstGeom>
          <a:noFill/>
        </p:spPr>
        <p:txBody>
          <a:bodyPr wrap="square" rtlCol="0">
            <a:spAutoFit/>
          </a:bodyPr>
          <a:lstStyle/>
          <a:p>
            <a:pPr marL="342900" indent="-342900">
              <a:buFont typeface="+mj-lt"/>
              <a:buAutoNum type="arabicPeriod"/>
            </a:pPr>
            <a:r>
              <a:rPr lang="en-US" altLang="zh-TW" sz="2400" dirty="0">
                <a:solidFill>
                  <a:schemeClr val="accent2">
                    <a:lumMod val="50000"/>
                  </a:schemeClr>
                </a:solidFill>
                <a:latin typeface="微軟正黑體" panose="020B0604030504040204" pitchFamily="34" charset="-120"/>
                <a:ea typeface="微軟正黑體" panose="020B0604030504040204" pitchFamily="34" charset="-120"/>
              </a:rPr>
              <a:t>USR</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各類型計畫內容，應提出</a:t>
            </a:r>
            <a:r>
              <a:rPr lang="zh-TW" altLang="en-US" sz="2400" b="1" dirty="0">
                <a:solidFill>
                  <a:srgbClr val="C00000"/>
                </a:solidFill>
                <a:latin typeface="微軟正黑體" panose="020B0604030504040204" pitchFamily="34" charset="-120"/>
                <a:ea typeface="微軟正黑體" panose="020B0604030504040204" pitchFamily="34" charset="-120"/>
              </a:rPr>
              <a:t>三年期之執行工作規劃及經費需求</a:t>
            </a:r>
            <a:r>
              <a:rPr lang="zh-TW" altLang="en-US" sz="2400" dirty="0">
                <a:latin typeface="微軟正黑體" panose="020B0604030504040204" pitchFamily="34" charset="-120"/>
                <a:ea typeface="微軟正黑體" panose="020B0604030504040204" pitchFamily="34" charset="-120"/>
              </a:rPr>
              <a:t>，</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如經審查通過，</a:t>
            </a:r>
            <a:r>
              <a:rPr lang="zh-TW" altLang="en-US" sz="2400" b="1" dirty="0">
                <a:solidFill>
                  <a:srgbClr val="C00000"/>
                </a:solidFill>
                <a:latin typeface="微軟正黑體" panose="020B0604030504040204" pitchFamily="34" charset="-120"/>
                <a:ea typeface="微軟正黑體" panose="020B0604030504040204" pitchFamily="34" charset="-120"/>
              </a:rPr>
              <a:t>經費採分年核定補助</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a:t>
            </a: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a:spcAft>
                <a:spcPts val="600"/>
              </a:spcAft>
              <a:buFont typeface="+mj-lt"/>
              <a:buAutoNum type="arabicPeriod"/>
            </a:pP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計畫主持人：</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同一教師至多擔任</a:t>
            </a:r>
            <a:r>
              <a:rPr lang="en-US" altLang="zh-TW" sz="2400" dirty="0">
                <a:solidFill>
                  <a:schemeClr val="accent2">
                    <a:lumMod val="50000"/>
                  </a:schemeClr>
                </a:solidFill>
                <a:latin typeface="微軟正黑體" panose="020B0604030504040204" pitchFamily="34" charset="-120"/>
                <a:ea typeface="微軟正黑體" panose="020B0604030504040204" pitchFamily="34" charset="-120"/>
              </a:rPr>
              <a:t>1</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件計畫主持人、共同主持人或協同主持人。</a:t>
            </a: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lt"/>
              <a:buAutoNum type="arabicPeriod"/>
            </a:pP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申請計畫內容</a:t>
            </a:r>
            <a:r>
              <a:rPr lang="zh-TW" altLang="en-US" sz="2400" b="1" dirty="0">
                <a:solidFill>
                  <a:srgbClr val="C00000"/>
                </a:solidFill>
                <a:latin typeface="微軟正黑體" panose="020B0604030504040204" pitchFamily="34" charset="-120"/>
                <a:ea typeface="微軟正黑體" panose="020B0604030504040204" pitchFamily="34" charset="-120"/>
              </a:rPr>
              <a:t>若有與執行中或曾執行之政府補助計畫的主題與內容有高度相似者，不予受理</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；惟第二期執行之</a:t>
            </a:r>
            <a:r>
              <a:rPr lang="en-US" altLang="zh-TW" sz="2400" dirty="0">
                <a:solidFill>
                  <a:schemeClr val="accent2">
                    <a:lumMod val="50000"/>
                  </a:schemeClr>
                </a:solidFill>
                <a:latin typeface="微軟正黑體" panose="020B0604030504040204" pitchFamily="34" charset="-120"/>
                <a:ea typeface="微軟正黑體" panose="020B0604030504040204" pitchFamily="34" charset="-120"/>
              </a:rPr>
              <a:t>USR</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計畫，在符合本期規範下，得提出延續性或升級性計畫之申請。</a:t>
            </a: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a:spcAft>
                <a:spcPts val="600"/>
              </a:spcAft>
              <a:buFont typeface="+mj-lt"/>
              <a:buAutoNum type="arabicPeriod"/>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A0D6A248-844A-4AF6-8818-438DC12DC801}"/>
              </a:ext>
            </a:extLst>
          </p:cNvPr>
          <p:cNvSpPr txBox="1"/>
          <p:nvPr/>
        </p:nvSpPr>
        <p:spPr>
          <a:xfrm>
            <a:off x="1326074" y="2321148"/>
            <a:ext cx="10365917" cy="1015663"/>
          </a:xfrm>
          <a:prstGeom prst="rect">
            <a:avLst/>
          </a:prstGeom>
          <a:noFill/>
        </p:spPr>
        <p:txBody>
          <a:bodyPr wrap="square" rtlCol="0">
            <a:spAutoFit/>
          </a:bodyPr>
          <a:lstStyle/>
          <a:p>
            <a:pPr marL="285750" indent="-285750">
              <a:buFont typeface="Arial" panose="020B0604020202020204" pitchFamily="34" charset="0"/>
              <a:buChar char="•"/>
            </a:pPr>
            <a:r>
              <a:rPr lang="zh-TW" altLang="en-US" sz="2000" b="1" dirty="0">
                <a:solidFill>
                  <a:srgbClr val="0070C0"/>
                </a:solidFill>
                <a:latin typeface="微軟正黑體" panose="020B0604030504040204" pitchFamily="34" charset="-120"/>
                <a:ea typeface="微軟正黑體" panose="020B0604030504040204" pitchFamily="34" charset="-120"/>
              </a:rPr>
              <a:t>如為第二期計畫之延續型計畫、升級計畫或新興計畫主持團隊成員之一曾主持或協同主持過第一期計畫</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超過一件者，自行擇一計畫</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應提出截至</a:t>
            </a:r>
            <a:r>
              <a:rPr lang="en-US" altLang="zh-TW" sz="2000" b="1" dirty="0">
                <a:solidFill>
                  <a:srgbClr val="C00000"/>
                </a:solidFill>
                <a:latin typeface="微軟正黑體" panose="020B0604030504040204" pitchFamily="34" charset="-120"/>
                <a:ea typeface="微軟正黑體" panose="020B0604030504040204" pitchFamily="34" charset="-120"/>
              </a:rPr>
              <a:t>111</a:t>
            </a:r>
            <a:r>
              <a:rPr lang="zh-TW" altLang="en-US" sz="2000" b="1" dirty="0">
                <a:solidFill>
                  <a:srgbClr val="C00000"/>
                </a:solidFill>
                <a:latin typeface="微軟正黑體" panose="020B0604030504040204" pitchFamily="34" charset="-120"/>
                <a:ea typeface="微軟正黑體" panose="020B0604030504040204" pitchFamily="34" charset="-120"/>
              </a:rPr>
              <a:t>年</a:t>
            </a:r>
            <a:r>
              <a:rPr lang="en-US" altLang="zh-TW" sz="2000" b="1" dirty="0">
                <a:solidFill>
                  <a:srgbClr val="C00000"/>
                </a:solidFill>
                <a:latin typeface="微軟正黑體" panose="020B0604030504040204" pitchFamily="34" charset="-120"/>
                <a:ea typeface="微軟正黑體" panose="020B0604030504040204" pitchFamily="34" charset="-120"/>
              </a:rPr>
              <a:t>9</a:t>
            </a:r>
            <a:r>
              <a:rPr lang="zh-TW" altLang="en-US" sz="2000" b="1" dirty="0">
                <a:solidFill>
                  <a:srgbClr val="C00000"/>
                </a:solidFill>
                <a:latin typeface="微軟正黑體" panose="020B0604030504040204" pitchFamily="34" charset="-120"/>
                <a:ea typeface="微軟正黑體" panose="020B0604030504040204" pitchFamily="34" charset="-120"/>
              </a:rPr>
              <a:t>月</a:t>
            </a:r>
            <a:r>
              <a:rPr lang="en-US" altLang="zh-TW" sz="2000" b="1" dirty="0">
                <a:solidFill>
                  <a:srgbClr val="C00000"/>
                </a:solidFill>
                <a:latin typeface="微軟正黑體" panose="020B0604030504040204" pitchFamily="34" charset="-120"/>
                <a:ea typeface="微軟正黑體" panose="020B0604030504040204" pitchFamily="34" charset="-120"/>
              </a:rPr>
              <a:t>30</a:t>
            </a:r>
            <a:r>
              <a:rPr lang="zh-TW" altLang="en-US" sz="2000" b="1" dirty="0">
                <a:solidFill>
                  <a:srgbClr val="C00000"/>
                </a:solidFill>
                <a:latin typeface="微軟正黑體" panose="020B0604030504040204" pitchFamily="34" charset="-120"/>
                <a:ea typeface="微軟正黑體" panose="020B0604030504040204" pitchFamily="34" charset="-120"/>
              </a:rPr>
              <a:t>日之第二期計畫執行成果報告</a:t>
            </a:r>
            <a:r>
              <a:rPr lang="zh-TW" altLang="en-US" sz="2000" b="1" dirty="0">
                <a:solidFill>
                  <a:srgbClr val="0070C0"/>
                </a:solidFill>
                <a:latin typeface="微軟正黑體" panose="020B0604030504040204" pitchFamily="34" charset="-120"/>
                <a:ea typeface="微軟正黑體" panose="020B0604030504040204" pitchFamily="34" charset="-120"/>
              </a:rPr>
              <a:t>。</a:t>
            </a:r>
          </a:p>
        </p:txBody>
      </p:sp>
      <p:sp>
        <p:nvSpPr>
          <p:cNvPr id="11" name="文字方塊 10">
            <a:extLst>
              <a:ext uri="{FF2B5EF4-FFF2-40B4-BE49-F238E27FC236}">
                <a16:creationId xmlns:a16="http://schemas.microsoft.com/office/drawing/2014/main" id="{A7650546-D445-4D44-AC5A-89626DB593CA}"/>
              </a:ext>
            </a:extLst>
          </p:cNvPr>
          <p:cNvSpPr txBox="1"/>
          <p:nvPr/>
        </p:nvSpPr>
        <p:spPr>
          <a:xfrm>
            <a:off x="1326074" y="5107008"/>
            <a:ext cx="10714437" cy="1631216"/>
          </a:xfrm>
          <a:prstGeom prst="rect">
            <a:avLst/>
          </a:prstGeom>
          <a:noFill/>
        </p:spPr>
        <p:txBody>
          <a:bodyPr wrap="square" rtlCol="0">
            <a:spAutoFit/>
          </a:bodyPr>
          <a:lstStyle/>
          <a:p>
            <a:pPr marL="285750" indent="-285750">
              <a:buFont typeface="Arial" panose="020B0604020202020204" pitchFamily="34" charset="0"/>
              <a:buChar char="•"/>
            </a:pPr>
            <a:r>
              <a:rPr lang="zh-TW" altLang="en-US" sz="2000" b="1" dirty="0">
                <a:solidFill>
                  <a:srgbClr val="C00000"/>
                </a:solidFill>
                <a:latin typeface="微軟正黑體" panose="020B0604030504040204" pitchFamily="34" charset="-120"/>
                <a:ea typeface="微軟正黑體" panose="020B0604030504040204" pitchFamily="34" charset="-120"/>
              </a:rPr>
              <a:t>延續性計畫定義：</a:t>
            </a:r>
            <a:r>
              <a:rPr lang="zh-TW" altLang="en-US" sz="2000" b="1" dirty="0">
                <a:solidFill>
                  <a:srgbClr val="0070C0"/>
                </a:solidFill>
                <a:latin typeface="微軟正黑體" panose="020B0604030504040204" pitchFamily="34" charset="-120"/>
                <a:ea typeface="微軟正黑體" panose="020B0604030504040204" pitchFamily="34" charset="-120"/>
              </a:rPr>
              <a:t>原計畫團隊主持人</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協同主持人至少</a:t>
            </a:r>
            <a:r>
              <a:rPr lang="en-US" altLang="zh-TW" sz="2000" b="1" dirty="0">
                <a:solidFill>
                  <a:srgbClr val="0070C0"/>
                </a:solidFill>
                <a:latin typeface="微軟正黑體" panose="020B0604030504040204" pitchFamily="34" charset="-120"/>
                <a:ea typeface="微軟正黑體" panose="020B0604030504040204" pitchFamily="34" charset="-120"/>
              </a:rPr>
              <a:t>1</a:t>
            </a:r>
            <a:r>
              <a:rPr lang="zh-TW" altLang="en-US" sz="2000" b="1" dirty="0">
                <a:solidFill>
                  <a:srgbClr val="0070C0"/>
                </a:solidFill>
                <a:latin typeface="微軟正黑體" panose="020B0604030504040204" pitchFamily="34" charset="-120"/>
                <a:ea typeface="微軟正黑體" panose="020B0604030504040204" pitchFamily="34" charset="-120"/>
              </a:rPr>
              <a:t>人應該擔任延續性計畫之主持人或共同主持人，</a:t>
            </a:r>
            <a:r>
              <a:rPr lang="zh-TW" altLang="en-US" sz="2000" dirty="0">
                <a:solidFill>
                  <a:srgbClr val="0070C0"/>
                </a:solidFill>
                <a:latin typeface="微軟正黑體" panose="020B0604030504040204" pitchFamily="34" charset="-120"/>
                <a:ea typeface="微軟正黑體" panose="020B0604030504040204" pitchFamily="34" charset="-120"/>
              </a:rPr>
              <a:t>且計畫名稱、主題、場域應有延續性且高度重疊，但可以有所調整，以符合滾動式檢討或</a:t>
            </a:r>
            <a:r>
              <a:rPr lang="en-US" altLang="zh-TW" sz="2000" dirty="0">
                <a:solidFill>
                  <a:srgbClr val="0070C0"/>
                </a:solidFill>
                <a:latin typeface="微軟正黑體" panose="020B0604030504040204" pitchFamily="34" charset="-120"/>
                <a:ea typeface="微軟正黑體" panose="020B0604030504040204" pitchFamily="34" charset="-120"/>
              </a:rPr>
              <a:t>PDCA</a:t>
            </a:r>
            <a:r>
              <a:rPr lang="zh-TW" altLang="en-US" sz="2000" dirty="0">
                <a:solidFill>
                  <a:srgbClr val="0070C0"/>
                </a:solidFill>
                <a:latin typeface="微軟正黑體" panose="020B0604030504040204" pitchFamily="34" charset="-120"/>
                <a:ea typeface="微軟正黑體" panose="020B0604030504040204" pitchFamily="34" charset="-120"/>
              </a:rPr>
              <a:t>模式</a:t>
            </a:r>
            <a:r>
              <a:rPr lang="zh-TW" altLang="en-US" sz="2000" b="1" dirty="0">
                <a:solidFill>
                  <a:srgbClr val="0070C0"/>
                </a:solidFill>
                <a:latin typeface="微軟正黑體" panose="020B0604030504040204" pitchFamily="34" charset="-120"/>
                <a:ea typeface="微軟正黑體" panose="020B0604030504040204" pitchFamily="34" charset="-120"/>
              </a:rPr>
              <a:t>。</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b="1" dirty="0">
                <a:solidFill>
                  <a:srgbClr val="C00000"/>
                </a:solidFill>
                <a:latin typeface="微軟正黑體" panose="020B0604030504040204" pitchFamily="34" charset="-120"/>
                <a:ea typeface="微軟正黑體" panose="020B0604030504040204" pitchFamily="34" charset="-120"/>
              </a:rPr>
              <a:t>升級性計畫定義：</a:t>
            </a:r>
            <a:r>
              <a:rPr lang="zh-TW" altLang="en-US" sz="2000" b="1" dirty="0">
                <a:solidFill>
                  <a:srgbClr val="0070C0"/>
                </a:solidFill>
                <a:latin typeface="微軟正黑體" panose="020B0604030504040204" pitchFamily="34" charset="-120"/>
                <a:ea typeface="微軟正黑體" panose="020B0604030504040204" pitchFamily="34" charset="-120"/>
              </a:rPr>
              <a:t>原計畫升級至更深化之計畫規模，例如：第二期萌芽類計畫升級為深耕類計畫。</a:t>
            </a:r>
          </a:p>
        </p:txBody>
      </p:sp>
    </p:spTree>
    <p:extLst>
      <p:ext uri="{BB962C8B-B14F-4D97-AF65-F5344CB8AC3E}">
        <p14:creationId xmlns:p14="http://schemas.microsoft.com/office/powerpoint/2010/main" val="283351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A81BF54-1361-4077-93EB-725A90D8D56F}"/>
              </a:ext>
            </a:extLst>
          </p:cNvPr>
          <p:cNvSpPr/>
          <p:nvPr/>
        </p:nvSpPr>
        <p:spPr>
          <a:xfrm>
            <a:off x="0" y="1526796"/>
            <a:ext cx="12192000" cy="5331204"/>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CDB712E2-712C-4268-A5F5-83984E6550EB}"/>
              </a:ext>
            </a:extLst>
          </p:cNvPr>
          <p:cNvPicPr>
            <a:picLocks noChangeAspect="1"/>
          </p:cNvPicPr>
          <p:nvPr/>
        </p:nvPicPr>
        <p:blipFill>
          <a:blip r:embed="rId2"/>
          <a:stretch>
            <a:fillRect/>
          </a:stretch>
        </p:blipFill>
        <p:spPr>
          <a:xfrm>
            <a:off x="0" y="0"/>
            <a:ext cx="12192000" cy="1628775"/>
          </a:xfrm>
          <a:prstGeom prst="rect">
            <a:avLst/>
          </a:prstGeom>
        </p:spPr>
      </p:pic>
      <p:sp>
        <p:nvSpPr>
          <p:cNvPr id="8" name="矩形 7">
            <a:extLst>
              <a:ext uri="{FF2B5EF4-FFF2-40B4-BE49-F238E27FC236}">
                <a16:creationId xmlns:a16="http://schemas.microsoft.com/office/drawing/2014/main" id="{270D0C7F-2E45-4E25-81B0-5A4B3C32294B}"/>
              </a:ext>
            </a:extLst>
          </p:cNvPr>
          <p:cNvSpPr/>
          <p:nvPr/>
        </p:nvSpPr>
        <p:spPr>
          <a:xfrm>
            <a:off x="9320168" y="486561"/>
            <a:ext cx="2871831" cy="738232"/>
          </a:xfrm>
          <a:prstGeom prst="rect">
            <a:avLst/>
          </a:prstGeom>
          <a:solidFill>
            <a:srgbClr val="F7F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id="{9F49AFBD-DB2E-4079-B3EB-A92AE97C2889}"/>
              </a:ext>
            </a:extLst>
          </p:cNvPr>
          <p:cNvSpPr txBox="1"/>
          <p:nvPr/>
        </p:nvSpPr>
        <p:spPr>
          <a:xfrm>
            <a:off x="9697673" y="578678"/>
            <a:ext cx="3246540" cy="553998"/>
          </a:xfrm>
          <a:prstGeom prst="rect">
            <a:avLst/>
          </a:prstGeom>
          <a:noFill/>
        </p:spPr>
        <p:txBody>
          <a:bodyPr wrap="square" rtlCol="0">
            <a:spAutoFit/>
          </a:bodyPr>
          <a:lstStyle/>
          <a:p>
            <a:r>
              <a:rPr lang="en-US" altLang="zh-TW" sz="3000" b="1" dirty="0">
                <a:solidFill>
                  <a:srgbClr val="F58333"/>
                </a:solidFill>
                <a:latin typeface="微軟正黑體" panose="020B0604030504040204" pitchFamily="34" charset="-120"/>
                <a:ea typeface="微軟正黑體" panose="020B0604030504040204" pitchFamily="34" charset="-120"/>
              </a:rPr>
              <a:t>3.1</a:t>
            </a:r>
            <a:r>
              <a:rPr lang="zh-TW" altLang="en-US" sz="3000" b="1" dirty="0">
                <a:solidFill>
                  <a:srgbClr val="F58333"/>
                </a:solidFill>
                <a:latin typeface="微軟正黑體" panose="020B0604030504040204" pitchFamily="34" charset="-120"/>
                <a:ea typeface="微軟正黑體" panose="020B0604030504040204" pitchFamily="34" charset="-120"/>
              </a:rPr>
              <a:t> 申請須知</a:t>
            </a:r>
          </a:p>
        </p:txBody>
      </p:sp>
      <p:sp>
        <p:nvSpPr>
          <p:cNvPr id="10" name="文字方塊 9">
            <a:extLst>
              <a:ext uri="{FF2B5EF4-FFF2-40B4-BE49-F238E27FC236}">
                <a16:creationId xmlns:a16="http://schemas.microsoft.com/office/drawing/2014/main" id="{9C1EAA6A-347D-4BBE-8D56-C69180533276}"/>
              </a:ext>
            </a:extLst>
          </p:cNvPr>
          <p:cNvSpPr txBox="1"/>
          <p:nvPr/>
        </p:nvSpPr>
        <p:spPr>
          <a:xfrm>
            <a:off x="1070019" y="1422730"/>
            <a:ext cx="10714437" cy="1200329"/>
          </a:xfrm>
          <a:prstGeom prst="rect">
            <a:avLst/>
          </a:prstGeom>
          <a:noFill/>
        </p:spPr>
        <p:txBody>
          <a:bodyPr wrap="square" rtlCol="0">
            <a:spAutoFit/>
          </a:bodyPr>
          <a:lstStyle/>
          <a:p>
            <a:r>
              <a:rPr lang="en-US" altLang="zh-TW" sz="2400" dirty="0">
                <a:solidFill>
                  <a:schemeClr val="accent2">
                    <a:lumMod val="50000"/>
                  </a:schemeClr>
                </a:solidFill>
                <a:latin typeface="微軟正黑體" panose="020B0604030504040204" pitchFamily="34" charset="-120"/>
                <a:ea typeface="微軟正黑體" panose="020B0604030504040204" pitchFamily="34" charset="-120"/>
              </a:rPr>
              <a:t>4.</a:t>
            </a: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個案計畫提案資料申請頁數說明如下：</a:t>
            </a: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a:buFont typeface="+mj-lt"/>
              <a:buAutoNum type="arabicPeriod"/>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a:spcAft>
                <a:spcPts val="600"/>
              </a:spcAft>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A0D6A248-844A-4AF6-8818-438DC12DC801}"/>
              </a:ext>
            </a:extLst>
          </p:cNvPr>
          <p:cNvSpPr txBox="1"/>
          <p:nvPr/>
        </p:nvSpPr>
        <p:spPr>
          <a:xfrm>
            <a:off x="1244278" y="1837907"/>
            <a:ext cx="10365917" cy="4401205"/>
          </a:xfrm>
          <a:prstGeom prst="rect">
            <a:avLst/>
          </a:prstGeom>
          <a:noFill/>
        </p:spPr>
        <p:txBody>
          <a:bodyPr wrap="square" rtlCol="0">
            <a:spAutoFit/>
          </a:bodyPr>
          <a:lstStyle/>
          <a:p>
            <a:pPr marL="285750" indent="-285750">
              <a:buFont typeface="Arial" panose="020B0604020202020204" pitchFamily="34" charset="0"/>
              <a:buChar char="•"/>
            </a:pPr>
            <a:r>
              <a:rPr lang="zh-TW" altLang="en-US" sz="2000" b="1" dirty="0">
                <a:solidFill>
                  <a:srgbClr val="C00000"/>
                </a:solidFill>
                <a:latin typeface="微軟正黑體" panose="020B0604030504040204" pitchFamily="34" charset="-120"/>
                <a:ea typeface="微軟正黑體" panose="020B0604030504040204" pitchFamily="34" charset="-120"/>
              </a:rPr>
              <a:t>萌芽型計畫：</a:t>
            </a:r>
          </a:p>
          <a:p>
            <a:pPr marL="288000"/>
            <a:r>
              <a:rPr lang="zh-TW" altLang="en-US" sz="2000" b="1" dirty="0">
                <a:solidFill>
                  <a:srgbClr val="0070C0"/>
                </a:solidFill>
                <a:latin typeface="微軟正黑體" panose="020B0604030504040204" pitchFamily="34" charset="-120"/>
                <a:ea typeface="微軟正黑體" panose="020B0604030504040204" pitchFamily="34" charset="-120"/>
              </a:rPr>
              <a:t>計畫內文：</a:t>
            </a:r>
            <a:r>
              <a:rPr lang="zh-TW" altLang="en-US" sz="2000" b="1" u="sng" dirty="0">
                <a:solidFill>
                  <a:srgbClr val="C00000"/>
                </a:solidFill>
                <a:latin typeface="微軟正黑體" panose="020B0604030504040204" pitchFamily="34" charset="-120"/>
                <a:ea typeface="微軟正黑體" panose="020B0604030504040204" pitchFamily="34" charset="-120"/>
              </a:rPr>
              <a:t>限</a:t>
            </a:r>
            <a:r>
              <a:rPr lang="en-US" altLang="zh-TW" sz="2000" b="1" u="sng" dirty="0">
                <a:solidFill>
                  <a:srgbClr val="C00000"/>
                </a:solidFill>
                <a:latin typeface="微軟正黑體" panose="020B0604030504040204" pitchFamily="34" charset="-120"/>
                <a:ea typeface="微軟正黑體" panose="020B0604030504040204" pitchFamily="34" charset="-120"/>
              </a:rPr>
              <a:t>20</a:t>
            </a:r>
            <a:r>
              <a:rPr lang="zh-TW" altLang="en-US" sz="2000" b="1" u="sng" dirty="0">
                <a:solidFill>
                  <a:srgbClr val="C00000"/>
                </a:solidFill>
                <a:latin typeface="微軟正黑體" panose="020B0604030504040204" pitchFamily="34" charset="-120"/>
                <a:ea typeface="微軟正黑體" panose="020B0604030504040204" pitchFamily="34" charset="-120"/>
              </a:rPr>
              <a:t>頁</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不含封面、計畫資料表</a:t>
            </a:r>
            <a:r>
              <a:rPr lang="en-US" altLang="zh-TW" sz="2000" b="1" dirty="0">
                <a:solidFill>
                  <a:srgbClr val="0070C0"/>
                </a:solidFill>
                <a:latin typeface="微軟正黑體" panose="020B0604030504040204" pitchFamily="34" charset="-120"/>
                <a:ea typeface="微軟正黑體" panose="020B0604030504040204" pitchFamily="34" charset="-120"/>
              </a:rPr>
              <a:t>)</a:t>
            </a:r>
          </a:p>
          <a:p>
            <a:pPr marL="288000"/>
            <a:r>
              <a:rPr lang="zh-TW" altLang="en-US" sz="2000" b="1" dirty="0">
                <a:solidFill>
                  <a:srgbClr val="0070C0"/>
                </a:solidFill>
                <a:latin typeface="微軟正黑體" panose="020B0604030504040204" pitchFamily="34" charset="-120"/>
                <a:ea typeface="微軟正黑體" panose="020B0604030504040204" pitchFamily="34" charset="-120"/>
              </a:rPr>
              <a:t>附錄</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本期計畫補充資料</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：限</a:t>
            </a:r>
            <a:r>
              <a:rPr lang="en-US" altLang="zh-TW" sz="2000" b="1" dirty="0">
                <a:solidFill>
                  <a:srgbClr val="0070C0"/>
                </a:solidFill>
                <a:latin typeface="微軟正黑體" panose="020B0604030504040204" pitchFamily="34" charset="-120"/>
                <a:ea typeface="微軟正黑體" panose="020B0604030504040204" pitchFamily="34" charset="-120"/>
              </a:rPr>
              <a:t>20</a:t>
            </a:r>
            <a:r>
              <a:rPr lang="zh-TW" altLang="en-US" sz="2000" b="1" dirty="0">
                <a:solidFill>
                  <a:srgbClr val="0070C0"/>
                </a:solidFill>
                <a:latin typeface="微軟正黑體" panose="020B0604030504040204" pitchFamily="34" charset="-120"/>
                <a:ea typeface="微軟正黑體" panose="020B0604030504040204" pitchFamily="34" charset="-120"/>
              </a:rPr>
              <a:t>頁。</a:t>
            </a:r>
          </a:p>
          <a:p>
            <a:pPr marL="288000"/>
            <a:r>
              <a:rPr lang="zh-TW" altLang="en-US" sz="2000" b="1" dirty="0">
                <a:solidFill>
                  <a:srgbClr val="0070C0"/>
                </a:solidFill>
                <a:latin typeface="微軟正黑體" panose="020B0604030504040204" pitchFamily="34" charset="-120"/>
                <a:ea typeface="微軟正黑體" panose="020B0604030504040204" pitchFamily="34" charset="-120"/>
              </a:rPr>
              <a:t>附件</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第二期 </a:t>
            </a:r>
            <a:r>
              <a:rPr lang="en-US" altLang="zh-TW" sz="2000" b="1" dirty="0">
                <a:solidFill>
                  <a:srgbClr val="0070C0"/>
                </a:solidFill>
                <a:latin typeface="微軟正黑體" panose="020B0604030504040204" pitchFamily="34" charset="-120"/>
                <a:ea typeface="微軟正黑體" panose="020B0604030504040204" pitchFamily="34" charset="-120"/>
              </a:rPr>
              <a:t>109-111</a:t>
            </a:r>
            <a:r>
              <a:rPr lang="zh-TW" altLang="en-US" sz="2000" b="1" dirty="0">
                <a:solidFill>
                  <a:srgbClr val="0070C0"/>
                </a:solidFill>
                <a:latin typeface="微軟正黑體" panose="020B0604030504040204" pitchFamily="34" charset="-120"/>
                <a:ea typeface="微軟正黑體" panose="020B0604030504040204" pitchFamily="34" charset="-120"/>
              </a:rPr>
              <a:t>年 計畫成果報告書</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：本文限</a:t>
            </a:r>
            <a:r>
              <a:rPr lang="en-US" altLang="zh-TW" sz="2000" b="1" dirty="0">
                <a:solidFill>
                  <a:srgbClr val="0070C0"/>
                </a:solidFill>
                <a:latin typeface="微軟正黑體" panose="020B0604030504040204" pitchFamily="34" charset="-120"/>
                <a:ea typeface="微軟正黑體" panose="020B0604030504040204" pitchFamily="34" charset="-120"/>
              </a:rPr>
              <a:t>20</a:t>
            </a:r>
            <a:r>
              <a:rPr lang="zh-TW" altLang="en-US" sz="2000" b="1" dirty="0">
                <a:solidFill>
                  <a:srgbClr val="0070C0"/>
                </a:solidFill>
                <a:latin typeface="微軟正黑體" panose="020B0604030504040204" pitchFamily="34" charset="-120"/>
                <a:ea typeface="微軟正黑體" panose="020B0604030504040204" pitchFamily="34" charset="-120"/>
              </a:rPr>
              <a:t>頁、附錄限</a:t>
            </a:r>
            <a:r>
              <a:rPr lang="en-US" altLang="zh-TW" sz="2000" b="1" dirty="0">
                <a:solidFill>
                  <a:srgbClr val="0070C0"/>
                </a:solidFill>
                <a:latin typeface="微軟正黑體" panose="020B0604030504040204" pitchFamily="34" charset="-120"/>
                <a:ea typeface="微軟正黑體" panose="020B0604030504040204" pitchFamily="34" charset="-120"/>
              </a:rPr>
              <a:t>20</a:t>
            </a:r>
            <a:r>
              <a:rPr lang="zh-TW" altLang="en-US" sz="2000" b="1" dirty="0">
                <a:solidFill>
                  <a:srgbClr val="0070C0"/>
                </a:solidFill>
                <a:latin typeface="微軟正黑體" panose="020B0604030504040204" pitchFamily="34" charset="-120"/>
                <a:ea typeface="微軟正黑體" panose="020B0604030504040204" pitchFamily="34" charset="-120"/>
              </a:rPr>
              <a:t>頁。</a:t>
            </a:r>
            <a:endParaRPr lang="en-US" altLang="zh-TW" sz="2000" b="1" dirty="0">
              <a:solidFill>
                <a:srgbClr val="0070C0"/>
              </a:solidFill>
              <a:latin typeface="微軟正黑體" panose="020B0604030504040204" pitchFamily="34" charset="-120"/>
              <a:ea typeface="微軟正黑體" panose="020B0604030504040204" pitchFamily="34" charset="-120"/>
            </a:endParaRPr>
          </a:p>
          <a:p>
            <a:endParaRPr lang="zh-TW" altLang="en-US" sz="2000" b="1" dirty="0">
              <a:solidFill>
                <a:srgbClr val="C0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b="1" dirty="0">
                <a:solidFill>
                  <a:srgbClr val="C00000"/>
                </a:solidFill>
                <a:latin typeface="微軟正黑體" panose="020B0604030504040204" pitchFamily="34" charset="-120"/>
                <a:ea typeface="微軟正黑體" panose="020B0604030504040204" pitchFamily="34" charset="-120"/>
              </a:rPr>
              <a:t>深耕型計畫：</a:t>
            </a:r>
          </a:p>
          <a:p>
            <a:pPr marL="288000"/>
            <a:r>
              <a:rPr lang="zh-TW" altLang="en-US" sz="2000" b="1" dirty="0">
                <a:solidFill>
                  <a:srgbClr val="0070C0"/>
                </a:solidFill>
                <a:latin typeface="微軟正黑體" panose="020B0604030504040204" pitchFamily="34" charset="-120"/>
                <a:ea typeface="微軟正黑體" panose="020B0604030504040204" pitchFamily="34" charset="-120"/>
              </a:rPr>
              <a:t>計畫內文：</a:t>
            </a:r>
            <a:r>
              <a:rPr lang="zh-TW" altLang="en-US" sz="2000" b="1" u="sng" dirty="0">
                <a:solidFill>
                  <a:srgbClr val="C00000"/>
                </a:solidFill>
                <a:latin typeface="微軟正黑體" panose="020B0604030504040204" pitchFamily="34" charset="-120"/>
                <a:ea typeface="微軟正黑體" panose="020B0604030504040204" pitchFamily="34" charset="-120"/>
              </a:rPr>
              <a:t>限</a:t>
            </a:r>
            <a:r>
              <a:rPr lang="en-US" altLang="zh-TW" sz="2000" b="1" u="sng" dirty="0">
                <a:solidFill>
                  <a:srgbClr val="C00000"/>
                </a:solidFill>
                <a:latin typeface="微軟正黑體" panose="020B0604030504040204" pitchFamily="34" charset="-120"/>
                <a:ea typeface="微軟正黑體" panose="020B0604030504040204" pitchFamily="34" charset="-120"/>
              </a:rPr>
              <a:t>30</a:t>
            </a:r>
            <a:r>
              <a:rPr lang="zh-TW" altLang="en-US" sz="2000" b="1" u="sng" dirty="0">
                <a:solidFill>
                  <a:srgbClr val="C00000"/>
                </a:solidFill>
                <a:latin typeface="微軟正黑體" panose="020B0604030504040204" pitchFamily="34" charset="-120"/>
                <a:ea typeface="微軟正黑體" panose="020B0604030504040204" pitchFamily="34" charset="-120"/>
              </a:rPr>
              <a:t>頁</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不含封面、計畫資料表</a:t>
            </a:r>
            <a:r>
              <a:rPr lang="en-US" altLang="zh-TW" sz="2000" b="1" dirty="0">
                <a:solidFill>
                  <a:srgbClr val="0070C0"/>
                </a:solidFill>
                <a:latin typeface="微軟正黑體" panose="020B0604030504040204" pitchFamily="34" charset="-120"/>
                <a:ea typeface="微軟正黑體" panose="020B0604030504040204" pitchFamily="34" charset="-120"/>
              </a:rPr>
              <a:t>) </a:t>
            </a:r>
          </a:p>
          <a:p>
            <a:pPr marL="288000"/>
            <a:r>
              <a:rPr lang="zh-TW" altLang="en-US" sz="2000" b="1" dirty="0">
                <a:solidFill>
                  <a:srgbClr val="0070C0"/>
                </a:solidFill>
                <a:latin typeface="微軟正黑體" panose="020B0604030504040204" pitchFamily="34" charset="-120"/>
                <a:ea typeface="微軟正黑體" panose="020B0604030504040204" pitchFamily="34" charset="-120"/>
              </a:rPr>
              <a:t>附錄</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本期計畫補充資料</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：限</a:t>
            </a:r>
            <a:r>
              <a:rPr lang="en-US" altLang="zh-TW" sz="2000" b="1" dirty="0">
                <a:solidFill>
                  <a:srgbClr val="0070C0"/>
                </a:solidFill>
                <a:latin typeface="微軟正黑體" panose="020B0604030504040204" pitchFamily="34" charset="-120"/>
                <a:ea typeface="微軟正黑體" panose="020B0604030504040204" pitchFamily="34" charset="-120"/>
              </a:rPr>
              <a:t>20</a:t>
            </a:r>
            <a:r>
              <a:rPr lang="zh-TW" altLang="en-US" sz="2000" b="1" dirty="0">
                <a:solidFill>
                  <a:srgbClr val="0070C0"/>
                </a:solidFill>
                <a:latin typeface="微軟正黑體" panose="020B0604030504040204" pitchFamily="34" charset="-120"/>
                <a:ea typeface="微軟正黑體" panose="020B0604030504040204" pitchFamily="34" charset="-120"/>
              </a:rPr>
              <a:t>頁。</a:t>
            </a:r>
          </a:p>
          <a:p>
            <a:pPr marL="288000"/>
            <a:r>
              <a:rPr lang="zh-TW" altLang="en-US" sz="2000" b="1" dirty="0">
                <a:solidFill>
                  <a:srgbClr val="0070C0"/>
                </a:solidFill>
                <a:latin typeface="微軟正黑體" panose="020B0604030504040204" pitchFamily="34" charset="-120"/>
                <a:ea typeface="微軟正黑體" panose="020B0604030504040204" pitchFamily="34" charset="-120"/>
              </a:rPr>
              <a:t>附件</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第二期 </a:t>
            </a:r>
            <a:r>
              <a:rPr lang="en-US" altLang="zh-TW" sz="2000" b="1" dirty="0">
                <a:solidFill>
                  <a:srgbClr val="0070C0"/>
                </a:solidFill>
                <a:latin typeface="微軟正黑體" panose="020B0604030504040204" pitchFamily="34" charset="-120"/>
                <a:ea typeface="微軟正黑體" panose="020B0604030504040204" pitchFamily="34" charset="-120"/>
              </a:rPr>
              <a:t>109-111</a:t>
            </a:r>
            <a:r>
              <a:rPr lang="zh-TW" altLang="en-US" sz="2000" b="1" dirty="0">
                <a:solidFill>
                  <a:srgbClr val="0070C0"/>
                </a:solidFill>
                <a:latin typeface="微軟正黑體" panose="020B0604030504040204" pitchFamily="34" charset="-120"/>
                <a:ea typeface="微軟正黑體" panose="020B0604030504040204" pitchFamily="34" charset="-120"/>
              </a:rPr>
              <a:t>年 計畫成果報告書</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：本文限</a:t>
            </a:r>
            <a:r>
              <a:rPr lang="en-US" altLang="zh-TW" sz="2000" b="1" dirty="0">
                <a:solidFill>
                  <a:srgbClr val="0070C0"/>
                </a:solidFill>
                <a:latin typeface="微軟正黑體" panose="020B0604030504040204" pitchFamily="34" charset="-120"/>
                <a:ea typeface="微軟正黑體" panose="020B0604030504040204" pitchFamily="34" charset="-120"/>
              </a:rPr>
              <a:t>20</a:t>
            </a:r>
            <a:r>
              <a:rPr lang="zh-TW" altLang="en-US" sz="2000" b="1" dirty="0">
                <a:solidFill>
                  <a:srgbClr val="0070C0"/>
                </a:solidFill>
                <a:latin typeface="微軟正黑體" panose="020B0604030504040204" pitchFamily="34" charset="-120"/>
                <a:ea typeface="微軟正黑體" panose="020B0604030504040204" pitchFamily="34" charset="-120"/>
              </a:rPr>
              <a:t>頁、附錄限</a:t>
            </a:r>
            <a:r>
              <a:rPr lang="en-US" altLang="zh-TW" sz="2000" b="1" dirty="0">
                <a:solidFill>
                  <a:srgbClr val="0070C0"/>
                </a:solidFill>
                <a:latin typeface="微軟正黑體" panose="020B0604030504040204" pitchFamily="34" charset="-120"/>
                <a:ea typeface="微軟正黑體" panose="020B0604030504040204" pitchFamily="34" charset="-120"/>
              </a:rPr>
              <a:t>20</a:t>
            </a:r>
            <a:r>
              <a:rPr lang="zh-TW" altLang="en-US" sz="2000" b="1" dirty="0">
                <a:solidFill>
                  <a:srgbClr val="0070C0"/>
                </a:solidFill>
                <a:latin typeface="微軟正黑體" panose="020B0604030504040204" pitchFamily="34" charset="-120"/>
                <a:ea typeface="微軟正黑體" panose="020B0604030504040204" pitchFamily="34" charset="-120"/>
              </a:rPr>
              <a:t>頁。</a:t>
            </a:r>
          </a:p>
          <a:p>
            <a:pPr marL="288000" indent="-285750">
              <a:buFont typeface="Arial" panose="020B0604020202020204" pitchFamily="34" charset="0"/>
              <a:buChar char="•"/>
            </a:pPr>
            <a:endParaRPr lang="zh-TW" altLang="en-US" sz="2000" b="1" dirty="0">
              <a:solidFill>
                <a:srgbClr val="0070C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000" b="1" dirty="0">
                <a:solidFill>
                  <a:srgbClr val="C00000"/>
                </a:solidFill>
                <a:latin typeface="微軟正黑體" panose="020B0604030504040204" pitchFamily="34" charset="-120"/>
                <a:ea typeface="微軟正黑體" panose="020B0604030504040204" pitchFamily="34" charset="-120"/>
              </a:rPr>
              <a:t>國際連結類：</a:t>
            </a:r>
          </a:p>
          <a:p>
            <a:pPr marL="288000"/>
            <a:r>
              <a:rPr lang="zh-TW" altLang="en-US" sz="2000" b="1" dirty="0">
                <a:solidFill>
                  <a:srgbClr val="0070C0"/>
                </a:solidFill>
                <a:latin typeface="微軟正黑體" panose="020B0604030504040204" pitchFamily="34" charset="-120"/>
                <a:ea typeface="微軟正黑體" panose="020B0604030504040204" pitchFamily="34" charset="-120"/>
              </a:rPr>
              <a:t>計畫內文：</a:t>
            </a:r>
            <a:r>
              <a:rPr lang="zh-TW" altLang="en-US" sz="2000" b="1" u="sng" dirty="0">
                <a:solidFill>
                  <a:srgbClr val="C00000"/>
                </a:solidFill>
                <a:latin typeface="微軟正黑體" panose="020B0604030504040204" pitchFamily="34" charset="-120"/>
                <a:ea typeface="微軟正黑體" panose="020B0604030504040204" pitchFamily="34" charset="-120"/>
              </a:rPr>
              <a:t>限</a:t>
            </a:r>
            <a:r>
              <a:rPr lang="en-US" altLang="zh-TW" sz="2000" b="1" u="sng" dirty="0">
                <a:solidFill>
                  <a:srgbClr val="C00000"/>
                </a:solidFill>
                <a:latin typeface="微軟正黑體" panose="020B0604030504040204" pitchFamily="34" charset="-120"/>
                <a:ea typeface="微軟正黑體" panose="020B0604030504040204" pitchFamily="34" charset="-120"/>
              </a:rPr>
              <a:t>30</a:t>
            </a:r>
            <a:r>
              <a:rPr lang="zh-TW" altLang="en-US" sz="2000" b="1" u="sng" dirty="0">
                <a:solidFill>
                  <a:srgbClr val="C00000"/>
                </a:solidFill>
                <a:latin typeface="微軟正黑體" panose="020B0604030504040204" pitchFamily="34" charset="-120"/>
                <a:ea typeface="微軟正黑體" panose="020B0604030504040204" pitchFamily="34" charset="-120"/>
              </a:rPr>
              <a:t>頁</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不含封面、計畫資料表</a:t>
            </a:r>
            <a:r>
              <a:rPr lang="en-US" altLang="zh-TW" sz="2000" b="1" dirty="0">
                <a:solidFill>
                  <a:srgbClr val="0070C0"/>
                </a:solidFill>
                <a:latin typeface="微軟正黑體" panose="020B0604030504040204" pitchFamily="34" charset="-120"/>
                <a:ea typeface="微軟正黑體" panose="020B0604030504040204" pitchFamily="34" charset="-120"/>
              </a:rPr>
              <a:t>) </a:t>
            </a:r>
          </a:p>
          <a:p>
            <a:pPr marL="288000"/>
            <a:r>
              <a:rPr lang="zh-TW" altLang="en-US" sz="2000" b="1" dirty="0">
                <a:solidFill>
                  <a:srgbClr val="0070C0"/>
                </a:solidFill>
                <a:latin typeface="微軟正黑體" panose="020B0604030504040204" pitchFamily="34" charset="-120"/>
                <a:ea typeface="微軟正黑體" panose="020B0604030504040204" pitchFamily="34" charset="-120"/>
              </a:rPr>
              <a:t>附錄</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本期計畫補充資料</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：限</a:t>
            </a:r>
            <a:r>
              <a:rPr lang="en-US" altLang="zh-TW" sz="2000" b="1" dirty="0">
                <a:solidFill>
                  <a:srgbClr val="0070C0"/>
                </a:solidFill>
                <a:latin typeface="微軟正黑體" panose="020B0604030504040204" pitchFamily="34" charset="-120"/>
                <a:ea typeface="微軟正黑體" panose="020B0604030504040204" pitchFamily="34" charset="-120"/>
              </a:rPr>
              <a:t>20</a:t>
            </a:r>
            <a:r>
              <a:rPr lang="zh-TW" altLang="en-US" sz="2000" b="1" dirty="0">
                <a:solidFill>
                  <a:srgbClr val="0070C0"/>
                </a:solidFill>
                <a:latin typeface="微軟正黑體" panose="020B0604030504040204" pitchFamily="34" charset="-120"/>
                <a:ea typeface="微軟正黑體" panose="020B0604030504040204" pitchFamily="34" charset="-120"/>
              </a:rPr>
              <a:t>頁。</a:t>
            </a:r>
          </a:p>
          <a:p>
            <a:pPr marL="288000"/>
            <a:r>
              <a:rPr lang="zh-TW" altLang="en-US" sz="2000" b="1" dirty="0">
                <a:solidFill>
                  <a:srgbClr val="0070C0"/>
                </a:solidFill>
                <a:latin typeface="微軟正黑體" panose="020B0604030504040204" pitchFamily="34" charset="-120"/>
                <a:ea typeface="微軟正黑體" panose="020B0604030504040204" pitchFamily="34" charset="-120"/>
              </a:rPr>
              <a:t>附件</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第二期 </a:t>
            </a:r>
            <a:r>
              <a:rPr lang="en-US" altLang="zh-TW" sz="2000" b="1" dirty="0">
                <a:solidFill>
                  <a:srgbClr val="0070C0"/>
                </a:solidFill>
                <a:latin typeface="微軟正黑體" panose="020B0604030504040204" pitchFamily="34" charset="-120"/>
                <a:ea typeface="微軟正黑體" panose="020B0604030504040204" pitchFamily="34" charset="-120"/>
              </a:rPr>
              <a:t>109-111</a:t>
            </a:r>
            <a:r>
              <a:rPr lang="zh-TW" altLang="en-US" sz="2000" b="1" dirty="0">
                <a:solidFill>
                  <a:srgbClr val="0070C0"/>
                </a:solidFill>
                <a:latin typeface="微軟正黑體" panose="020B0604030504040204" pitchFamily="34" charset="-120"/>
                <a:ea typeface="微軟正黑體" panose="020B0604030504040204" pitchFamily="34" charset="-120"/>
              </a:rPr>
              <a:t>年 計畫成果報告書</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：本文限</a:t>
            </a:r>
            <a:r>
              <a:rPr lang="en-US" altLang="zh-TW" sz="2000" b="1" dirty="0">
                <a:solidFill>
                  <a:srgbClr val="0070C0"/>
                </a:solidFill>
                <a:latin typeface="微軟正黑體" panose="020B0604030504040204" pitchFamily="34" charset="-120"/>
                <a:ea typeface="微軟正黑體" panose="020B0604030504040204" pitchFamily="34" charset="-120"/>
              </a:rPr>
              <a:t>20</a:t>
            </a:r>
            <a:r>
              <a:rPr lang="zh-TW" altLang="en-US" sz="2000" b="1" dirty="0">
                <a:solidFill>
                  <a:srgbClr val="0070C0"/>
                </a:solidFill>
                <a:latin typeface="微軟正黑體" panose="020B0604030504040204" pitchFamily="34" charset="-120"/>
                <a:ea typeface="微軟正黑體" panose="020B0604030504040204" pitchFamily="34" charset="-120"/>
              </a:rPr>
              <a:t>頁、附錄限</a:t>
            </a:r>
            <a:r>
              <a:rPr lang="en-US" altLang="zh-TW" sz="2000" b="1" dirty="0">
                <a:solidFill>
                  <a:srgbClr val="0070C0"/>
                </a:solidFill>
                <a:latin typeface="微軟正黑體" panose="020B0604030504040204" pitchFamily="34" charset="-120"/>
                <a:ea typeface="微軟正黑體" panose="020B0604030504040204" pitchFamily="34" charset="-120"/>
              </a:rPr>
              <a:t>20</a:t>
            </a:r>
            <a:r>
              <a:rPr lang="zh-TW" altLang="en-US" sz="2000" b="1" dirty="0">
                <a:solidFill>
                  <a:srgbClr val="0070C0"/>
                </a:solidFill>
                <a:latin typeface="微軟正黑體" panose="020B0604030504040204" pitchFamily="34" charset="-120"/>
                <a:ea typeface="微軟正黑體" panose="020B0604030504040204" pitchFamily="34" charset="-120"/>
              </a:rPr>
              <a:t>頁。</a:t>
            </a:r>
          </a:p>
        </p:txBody>
      </p:sp>
      <p:cxnSp>
        <p:nvCxnSpPr>
          <p:cNvPr id="5" name="直線接點 4">
            <a:extLst>
              <a:ext uri="{FF2B5EF4-FFF2-40B4-BE49-F238E27FC236}">
                <a16:creationId xmlns:a16="http://schemas.microsoft.com/office/drawing/2014/main" id="{855726ED-B66D-4893-B111-30031D94A11D}"/>
              </a:ext>
            </a:extLst>
          </p:cNvPr>
          <p:cNvCxnSpPr/>
          <p:nvPr/>
        </p:nvCxnSpPr>
        <p:spPr>
          <a:xfrm>
            <a:off x="1244278" y="3294185"/>
            <a:ext cx="9763691"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5525A53C-E7DA-460E-8E2A-B1E90143FE5F}"/>
              </a:ext>
            </a:extLst>
          </p:cNvPr>
          <p:cNvCxnSpPr/>
          <p:nvPr/>
        </p:nvCxnSpPr>
        <p:spPr>
          <a:xfrm>
            <a:off x="1244278" y="4829909"/>
            <a:ext cx="9763691"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999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A81BF54-1361-4077-93EB-725A90D8D56F}"/>
              </a:ext>
            </a:extLst>
          </p:cNvPr>
          <p:cNvSpPr/>
          <p:nvPr/>
        </p:nvSpPr>
        <p:spPr>
          <a:xfrm>
            <a:off x="0" y="1628775"/>
            <a:ext cx="12192000" cy="5331204"/>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3" name="圖片 2">
            <a:extLst>
              <a:ext uri="{FF2B5EF4-FFF2-40B4-BE49-F238E27FC236}">
                <a16:creationId xmlns:a16="http://schemas.microsoft.com/office/drawing/2014/main" id="{CDB712E2-712C-4268-A5F5-83984E6550EB}"/>
              </a:ext>
            </a:extLst>
          </p:cNvPr>
          <p:cNvPicPr>
            <a:picLocks noChangeAspect="1"/>
          </p:cNvPicPr>
          <p:nvPr/>
        </p:nvPicPr>
        <p:blipFill>
          <a:blip r:embed="rId2"/>
          <a:stretch>
            <a:fillRect/>
          </a:stretch>
        </p:blipFill>
        <p:spPr>
          <a:xfrm>
            <a:off x="0" y="0"/>
            <a:ext cx="12192000" cy="1628775"/>
          </a:xfrm>
          <a:prstGeom prst="rect">
            <a:avLst/>
          </a:prstGeom>
        </p:spPr>
      </p:pic>
      <p:sp>
        <p:nvSpPr>
          <p:cNvPr id="8" name="矩形 7">
            <a:extLst>
              <a:ext uri="{FF2B5EF4-FFF2-40B4-BE49-F238E27FC236}">
                <a16:creationId xmlns:a16="http://schemas.microsoft.com/office/drawing/2014/main" id="{270D0C7F-2E45-4E25-81B0-5A4B3C32294B}"/>
              </a:ext>
            </a:extLst>
          </p:cNvPr>
          <p:cNvSpPr/>
          <p:nvPr/>
        </p:nvSpPr>
        <p:spPr>
          <a:xfrm>
            <a:off x="9320168" y="486561"/>
            <a:ext cx="2871831" cy="738232"/>
          </a:xfrm>
          <a:prstGeom prst="rect">
            <a:avLst/>
          </a:prstGeom>
          <a:solidFill>
            <a:srgbClr val="F7F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id="{9F49AFBD-DB2E-4079-B3EB-A92AE97C2889}"/>
              </a:ext>
            </a:extLst>
          </p:cNvPr>
          <p:cNvSpPr txBox="1"/>
          <p:nvPr/>
        </p:nvSpPr>
        <p:spPr>
          <a:xfrm>
            <a:off x="9697673" y="578678"/>
            <a:ext cx="3246540" cy="553998"/>
          </a:xfrm>
          <a:prstGeom prst="rect">
            <a:avLst/>
          </a:prstGeom>
          <a:noFill/>
        </p:spPr>
        <p:txBody>
          <a:bodyPr wrap="square" rtlCol="0">
            <a:spAutoFit/>
          </a:bodyPr>
          <a:lstStyle/>
          <a:p>
            <a:r>
              <a:rPr lang="en-US" altLang="zh-TW" sz="3000" b="1" dirty="0">
                <a:solidFill>
                  <a:srgbClr val="F58333"/>
                </a:solidFill>
                <a:latin typeface="微軟正黑體" panose="020B0604030504040204" pitchFamily="34" charset="-120"/>
                <a:ea typeface="微軟正黑體" panose="020B0604030504040204" pitchFamily="34" charset="-120"/>
              </a:rPr>
              <a:t>3.1</a:t>
            </a:r>
            <a:r>
              <a:rPr lang="zh-TW" altLang="en-US" sz="3000" b="1" dirty="0">
                <a:solidFill>
                  <a:srgbClr val="F58333"/>
                </a:solidFill>
                <a:latin typeface="微軟正黑體" panose="020B0604030504040204" pitchFamily="34" charset="-120"/>
                <a:ea typeface="微軟正黑體" panose="020B0604030504040204" pitchFamily="34" charset="-120"/>
              </a:rPr>
              <a:t> 申請須知</a:t>
            </a:r>
          </a:p>
        </p:txBody>
      </p:sp>
      <p:sp>
        <p:nvSpPr>
          <p:cNvPr id="12" name="文字方塊 11">
            <a:extLst>
              <a:ext uri="{FF2B5EF4-FFF2-40B4-BE49-F238E27FC236}">
                <a16:creationId xmlns:a16="http://schemas.microsoft.com/office/drawing/2014/main" id="{C2F6E039-9ADD-46F6-B93D-8AAF40F20C58}"/>
              </a:ext>
            </a:extLst>
          </p:cNvPr>
          <p:cNvSpPr txBox="1"/>
          <p:nvPr/>
        </p:nvSpPr>
        <p:spPr>
          <a:xfrm>
            <a:off x="790758" y="1255500"/>
            <a:ext cx="10714437" cy="4124206"/>
          </a:xfrm>
          <a:prstGeom prst="rect">
            <a:avLst/>
          </a:prstGeom>
          <a:noFill/>
        </p:spPr>
        <p:txBody>
          <a:bodyPr wrap="square" rtlCol="0">
            <a:spAutoFit/>
          </a:bodyPr>
          <a:lstStyle/>
          <a:p>
            <a:pPr marL="457200" indent="-457200">
              <a:spcBef>
                <a:spcPts val="600"/>
              </a:spcBef>
              <a:spcAft>
                <a:spcPts val="600"/>
              </a:spcAft>
              <a:buFont typeface="+mj-lt"/>
              <a:buAutoNum type="arabicPeriod" startAt="5"/>
            </a:pPr>
            <a:r>
              <a:rPr lang="zh-TW" altLang="en-US" sz="2400" dirty="0">
                <a:solidFill>
                  <a:schemeClr val="accent2">
                    <a:lumMod val="50000"/>
                  </a:schemeClr>
                </a:solidFill>
                <a:latin typeface="微軟正黑體" panose="020B0604030504040204" pitchFamily="34" charset="-120"/>
                <a:ea typeface="微軟正黑體" panose="020B0604030504040204" pitchFamily="34" charset="-120"/>
              </a:rPr>
              <a:t>徵件流程：</a:t>
            </a: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5"/>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5"/>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5"/>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5"/>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5"/>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spcAft>
                <a:spcPts val="600"/>
              </a:spcAft>
              <a:buFont typeface="+mj-lt"/>
              <a:buAutoNum type="arabicPeriod" startAt="5"/>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a:spcBef>
                <a:spcPts val="600"/>
              </a:spcBef>
              <a:spcAft>
                <a:spcPts val="600"/>
              </a:spcAft>
              <a:buFont typeface="+mj-lt"/>
              <a:buAutoNum type="arabicPeriod"/>
            </a:pPr>
            <a:endParaRPr lang="en-US" altLang="zh-TW" sz="2400" dirty="0">
              <a:solidFill>
                <a:schemeClr val="accent2">
                  <a:lumMod val="50000"/>
                </a:schemeClr>
              </a:solidFill>
              <a:latin typeface="微軟正黑體" panose="020B0604030504040204" pitchFamily="34" charset="-120"/>
              <a:ea typeface="微軟正黑體" panose="020B0604030504040204" pitchFamily="34" charset="-120"/>
            </a:endParaRPr>
          </a:p>
        </p:txBody>
      </p:sp>
      <p:grpSp>
        <p:nvGrpSpPr>
          <p:cNvPr id="52" name="群組 51">
            <a:extLst>
              <a:ext uri="{FF2B5EF4-FFF2-40B4-BE49-F238E27FC236}">
                <a16:creationId xmlns:a16="http://schemas.microsoft.com/office/drawing/2014/main" id="{E8B6055F-0531-4499-8C33-20AE4AE169C5}"/>
              </a:ext>
            </a:extLst>
          </p:cNvPr>
          <p:cNvGrpSpPr/>
          <p:nvPr/>
        </p:nvGrpSpPr>
        <p:grpSpPr>
          <a:xfrm>
            <a:off x="1172510" y="1993505"/>
            <a:ext cx="10699913" cy="1938840"/>
            <a:chOff x="1292219" y="2098551"/>
            <a:chExt cx="10699913" cy="1938840"/>
          </a:xfrm>
        </p:grpSpPr>
        <p:grpSp>
          <p:nvGrpSpPr>
            <p:cNvPr id="31" name="群組 30">
              <a:extLst>
                <a:ext uri="{FF2B5EF4-FFF2-40B4-BE49-F238E27FC236}">
                  <a16:creationId xmlns:a16="http://schemas.microsoft.com/office/drawing/2014/main" id="{9D8E655E-334E-4D70-8BB9-88DE4CC90F8E}"/>
                </a:ext>
              </a:extLst>
            </p:cNvPr>
            <p:cNvGrpSpPr/>
            <p:nvPr/>
          </p:nvGrpSpPr>
          <p:grpSpPr>
            <a:xfrm>
              <a:off x="1504049" y="2214895"/>
              <a:ext cx="10488083" cy="1508169"/>
              <a:chOff x="1554959" y="2142558"/>
              <a:chExt cx="10488083" cy="1508169"/>
            </a:xfrm>
          </p:grpSpPr>
          <p:sp>
            <p:nvSpPr>
              <p:cNvPr id="20" name="等腰三角形 19">
                <a:extLst>
                  <a:ext uri="{FF2B5EF4-FFF2-40B4-BE49-F238E27FC236}">
                    <a16:creationId xmlns:a16="http://schemas.microsoft.com/office/drawing/2014/main" id="{0536169C-A8F1-44A0-AC0F-758597B606B5}"/>
                  </a:ext>
                </a:extLst>
              </p:cNvPr>
              <p:cNvSpPr/>
              <p:nvPr/>
            </p:nvSpPr>
            <p:spPr>
              <a:xfrm rot="5400000">
                <a:off x="10849672" y="2457357"/>
                <a:ext cx="1508169" cy="878571"/>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3B24D988-30BE-48EB-8170-65F2B6F838DF}"/>
                  </a:ext>
                </a:extLst>
              </p:cNvPr>
              <p:cNvSpPr/>
              <p:nvPr/>
            </p:nvSpPr>
            <p:spPr>
              <a:xfrm>
                <a:off x="1554959" y="2520822"/>
                <a:ext cx="9679676" cy="7087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 name="橢圓 15">
              <a:extLst>
                <a:ext uri="{FF2B5EF4-FFF2-40B4-BE49-F238E27FC236}">
                  <a16:creationId xmlns:a16="http://schemas.microsoft.com/office/drawing/2014/main" id="{CD9D3F06-5E31-441F-9D1F-BA3779A3329C}"/>
                </a:ext>
              </a:extLst>
            </p:cNvPr>
            <p:cNvSpPr/>
            <p:nvPr/>
          </p:nvSpPr>
          <p:spPr>
            <a:xfrm>
              <a:off x="1696509" y="2098551"/>
              <a:ext cx="1596182" cy="1596182"/>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計畫徵件</a:t>
              </a:r>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29" name="橢圓 28">
              <a:extLst>
                <a:ext uri="{FF2B5EF4-FFF2-40B4-BE49-F238E27FC236}">
                  <a16:creationId xmlns:a16="http://schemas.microsoft.com/office/drawing/2014/main" id="{2F9C5635-771B-4503-887B-35343E479DCC}"/>
                </a:ext>
              </a:extLst>
            </p:cNvPr>
            <p:cNvSpPr/>
            <p:nvPr/>
          </p:nvSpPr>
          <p:spPr>
            <a:xfrm>
              <a:off x="8386468" y="2152007"/>
              <a:ext cx="1596182" cy="1596182"/>
            </a:xfrm>
            <a:prstGeom prst="ellipse">
              <a:avLst/>
            </a:prstGeom>
            <a:solidFill>
              <a:schemeClr val="accent6">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公告審查結果</a:t>
              </a:r>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月上旬</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grpSp>
          <p:nvGrpSpPr>
            <p:cNvPr id="38" name="群組 37">
              <a:extLst>
                <a:ext uri="{FF2B5EF4-FFF2-40B4-BE49-F238E27FC236}">
                  <a16:creationId xmlns:a16="http://schemas.microsoft.com/office/drawing/2014/main" id="{795AB808-F2AB-433E-9476-4362783A56EF}"/>
                </a:ext>
              </a:extLst>
            </p:cNvPr>
            <p:cNvGrpSpPr/>
            <p:nvPr/>
          </p:nvGrpSpPr>
          <p:grpSpPr>
            <a:xfrm>
              <a:off x="3898114" y="2115934"/>
              <a:ext cx="4193524" cy="1596182"/>
              <a:chOff x="3898114" y="2115934"/>
              <a:chExt cx="4193524" cy="1596182"/>
            </a:xfrm>
          </p:grpSpPr>
          <p:sp>
            <p:nvSpPr>
              <p:cNvPr id="35" name="箭號: 五邊形 34">
                <a:extLst>
                  <a:ext uri="{FF2B5EF4-FFF2-40B4-BE49-F238E27FC236}">
                    <a16:creationId xmlns:a16="http://schemas.microsoft.com/office/drawing/2014/main" id="{F212F6F1-D0FD-485B-9AA6-D45DC19967C5}"/>
                  </a:ext>
                </a:extLst>
              </p:cNvPr>
              <p:cNvSpPr/>
              <p:nvPr/>
            </p:nvSpPr>
            <p:spPr>
              <a:xfrm>
                <a:off x="6204618" y="2653594"/>
                <a:ext cx="1887020" cy="593008"/>
              </a:xfrm>
              <a:prstGeom prst="homePlate">
                <a:avLst/>
              </a:prstGeom>
              <a:solidFill>
                <a:schemeClr val="accent6">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書面審查</a:t>
                </a:r>
              </a:p>
            </p:txBody>
          </p:sp>
          <p:sp>
            <p:nvSpPr>
              <p:cNvPr id="34" name="手繪多邊形: 圖案 33">
                <a:extLst>
                  <a:ext uri="{FF2B5EF4-FFF2-40B4-BE49-F238E27FC236}">
                    <a16:creationId xmlns:a16="http://schemas.microsoft.com/office/drawing/2014/main" id="{3C28AF1E-2F6B-496B-9C91-3383E4ABAD47}"/>
                  </a:ext>
                </a:extLst>
              </p:cNvPr>
              <p:cNvSpPr/>
              <p:nvPr/>
            </p:nvSpPr>
            <p:spPr>
              <a:xfrm>
                <a:off x="3898114" y="2115934"/>
                <a:ext cx="2680278" cy="1596182"/>
              </a:xfrm>
              <a:custGeom>
                <a:avLst/>
                <a:gdLst>
                  <a:gd name="connsiteX0" fmla="*/ 798091 w 2680278"/>
                  <a:gd name="connsiteY0" fmla="*/ 0 h 1596182"/>
                  <a:gd name="connsiteX1" fmla="*/ 1533464 w 2680278"/>
                  <a:gd name="connsiteY1" fmla="*/ 487438 h 1596182"/>
                  <a:gd name="connsiteX2" fmla="*/ 1549008 w 2680278"/>
                  <a:gd name="connsiteY2" fmla="*/ 537511 h 1596182"/>
                  <a:gd name="connsiteX3" fmla="*/ 2385530 w 2680278"/>
                  <a:gd name="connsiteY3" fmla="*/ 537511 h 1596182"/>
                  <a:gd name="connsiteX4" fmla="*/ 2680278 w 2680278"/>
                  <a:gd name="connsiteY4" fmla="*/ 832260 h 1596182"/>
                  <a:gd name="connsiteX5" fmla="*/ 2385530 w 2680278"/>
                  <a:gd name="connsiteY5" fmla="*/ 1127008 h 1596182"/>
                  <a:gd name="connsiteX6" fmla="*/ 1523551 w 2680278"/>
                  <a:gd name="connsiteY6" fmla="*/ 1127008 h 1596182"/>
                  <a:gd name="connsiteX7" fmla="*/ 1459881 w 2680278"/>
                  <a:gd name="connsiteY7" fmla="*/ 1244311 h 1596182"/>
                  <a:gd name="connsiteX8" fmla="*/ 798091 w 2680278"/>
                  <a:gd name="connsiteY8" fmla="*/ 1596182 h 1596182"/>
                  <a:gd name="connsiteX9" fmla="*/ 0 w 2680278"/>
                  <a:gd name="connsiteY9" fmla="*/ 798091 h 1596182"/>
                  <a:gd name="connsiteX10" fmla="*/ 798091 w 2680278"/>
                  <a:gd name="connsiteY10" fmla="*/ 0 h 159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0278" h="1596182">
                    <a:moveTo>
                      <a:pt x="798091" y="0"/>
                    </a:moveTo>
                    <a:cubicBezTo>
                      <a:pt x="1128671" y="0"/>
                      <a:pt x="1412307" y="200991"/>
                      <a:pt x="1533464" y="487438"/>
                    </a:cubicBezTo>
                    <a:lnTo>
                      <a:pt x="1549008" y="537511"/>
                    </a:lnTo>
                    <a:lnTo>
                      <a:pt x="2385530" y="537511"/>
                    </a:lnTo>
                    <a:lnTo>
                      <a:pt x="2680278" y="832260"/>
                    </a:lnTo>
                    <a:lnTo>
                      <a:pt x="2385530" y="1127008"/>
                    </a:lnTo>
                    <a:lnTo>
                      <a:pt x="1523551" y="1127008"/>
                    </a:lnTo>
                    <a:lnTo>
                      <a:pt x="1459881" y="1244311"/>
                    </a:lnTo>
                    <a:cubicBezTo>
                      <a:pt x="1316457" y="1456605"/>
                      <a:pt x="1073574" y="1596182"/>
                      <a:pt x="798091" y="1596182"/>
                    </a:cubicBezTo>
                    <a:cubicBezTo>
                      <a:pt x="357318" y="1596182"/>
                      <a:pt x="0" y="1238864"/>
                      <a:pt x="0" y="798091"/>
                    </a:cubicBezTo>
                    <a:cubicBezTo>
                      <a:pt x="0" y="357318"/>
                      <a:pt x="357318" y="0"/>
                      <a:pt x="798091" y="0"/>
                    </a:cubicBezTo>
                    <a:close/>
                  </a:path>
                </a:pathLst>
              </a:cu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校內徵選  資格審查</a:t>
                </a:r>
              </a:p>
            </p:txBody>
          </p:sp>
        </p:grpSp>
        <p:sp>
          <p:nvSpPr>
            <p:cNvPr id="36" name="文字方塊 35">
              <a:extLst>
                <a:ext uri="{FF2B5EF4-FFF2-40B4-BE49-F238E27FC236}">
                  <a16:creationId xmlns:a16="http://schemas.microsoft.com/office/drawing/2014/main" id="{AE097B72-E0FB-42E7-9257-A628AFFCAC45}"/>
                </a:ext>
              </a:extLst>
            </p:cNvPr>
            <p:cNvSpPr txBox="1"/>
            <p:nvPr/>
          </p:nvSpPr>
          <p:spPr>
            <a:xfrm>
              <a:off x="1292219" y="3729614"/>
              <a:ext cx="2630083" cy="307777"/>
            </a:xfrm>
            <a:prstGeom prst="rect">
              <a:avLst/>
            </a:prstGeom>
            <a:noFill/>
          </p:spPr>
          <p:txBody>
            <a:bodyPr wrap="square" rtlCol="0">
              <a:spAutoFit/>
            </a:bodyPr>
            <a:lstStyle/>
            <a:p>
              <a:pPr marL="285750" indent="-285750">
                <a:buFont typeface="Arial" panose="020B0604020202020204" pitchFamily="34" charset="0"/>
                <a:buChar char="•"/>
              </a:pPr>
              <a:r>
                <a:rPr lang="zh-TW" altLang="en-US" sz="1400" b="1" dirty="0">
                  <a:solidFill>
                    <a:srgbClr val="C00000"/>
                  </a:solidFill>
                  <a:latin typeface="微軟正黑體" panose="020B0604030504040204" pitchFamily="34" charset="-120"/>
                  <a:ea typeface="微軟正黑體" panose="020B0604030504040204" pitchFamily="34" charset="-120"/>
                </a:rPr>
                <a:t>於</a:t>
              </a:r>
              <a:r>
                <a:rPr lang="en-US" altLang="zh-TW" sz="1400" b="1" dirty="0">
                  <a:solidFill>
                    <a:srgbClr val="C00000"/>
                  </a:solidFill>
                  <a:latin typeface="微軟正黑體" panose="020B0604030504040204" pitchFamily="34" charset="-120"/>
                  <a:ea typeface="微軟正黑體" panose="020B0604030504040204" pitchFamily="34" charset="-120"/>
                </a:rPr>
                <a:t>111</a:t>
              </a:r>
              <a:r>
                <a:rPr lang="zh-TW" altLang="en-US" sz="1400" b="1" dirty="0">
                  <a:solidFill>
                    <a:srgbClr val="C00000"/>
                  </a:solidFill>
                  <a:latin typeface="微軟正黑體" panose="020B0604030504040204" pitchFamily="34" charset="-120"/>
                  <a:ea typeface="微軟正黑體" panose="020B0604030504040204" pitchFamily="34" charset="-120"/>
                </a:rPr>
                <a:t>年</a:t>
              </a:r>
              <a:r>
                <a:rPr lang="en-US" altLang="zh-TW" sz="1400" b="1" dirty="0">
                  <a:solidFill>
                    <a:srgbClr val="C00000"/>
                  </a:solidFill>
                  <a:latin typeface="微軟正黑體" panose="020B0604030504040204" pitchFamily="34" charset="-120"/>
                  <a:ea typeface="微軟正黑體" panose="020B0604030504040204" pitchFamily="34" charset="-120"/>
                </a:rPr>
                <a:t>2</a:t>
              </a:r>
              <a:r>
                <a:rPr lang="zh-TW" altLang="en-US" sz="1400" b="1" dirty="0">
                  <a:solidFill>
                    <a:srgbClr val="C00000"/>
                  </a:solidFill>
                  <a:latin typeface="微軟正黑體" panose="020B0604030504040204" pitchFamily="34" charset="-120"/>
                  <a:ea typeface="微軟正黑體" panose="020B0604030504040204" pitchFamily="34" charset="-120"/>
                </a:rPr>
                <a:t>月</a:t>
              </a:r>
              <a:r>
                <a:rPr lang="en-US" altLang="zh-TW" sz="1400" b="1" dirty="0">
                  <a:solidFill>
                    <a:srgbClr val="C00000"/>
                  </a:solidFill>
                  <a:latin typeface="微軟正黑體" panose="020B0604030504040204" pitchFamily="34" charset="-120"/>
                  <a:ea typeface="微軟正黑體" panose="020B0604030504040204" pitchFamily="34" charset="-120"/>
                </a:rPr>
                <a:t>25</a:t>
              </a:r>
              <a:r>
                <a:rPr lang="zh-TW" altLang="en-US" sz="1400" b="1" dirty="0">
                  <a:solidFill>
                    <a:srgbClr val="C00000"/>
                  </a:solidFill>
                  <a:latin typeface="微軟正黑體" panose="020B0604030504040204" pitchFamily="34" charset="-120"/>
                  <a:ea typeface="微軟正黑體" panose="020B0604030504040204" pitchFamily="34" charset="-120"/>
                </a:rPr>
                <a:t>日截止徵件</a:t>
              </a:r>
            </a:p>
          </p:txBody>
        </p:sp>
        <p:sp>
          <p:nvSpPr>
            <p:cNvPr id="39" name="橢圓 38">
              <a:extLst>
                <a:ext uri="{FF2B5EF4-FFF2-40B4-BE49-F238E27FC236}">
                  <a16:creationId xmlns:a16="http://schemas.microsoft.com/office/drawing/2014/main" id="{55A96C47-B114-4E46-B57F-063D8E8BF41C}"/>
                </a:ext>
              </a:extLst>
            </p:cNvPr>
            <p:cNvSpPr/>
            <p:nvPr/>
          </p:nvSpPr>
          <p:spPr>
            <a:xfrm>
              <a:off x="3380541" y="2889650"/>
              <a:ext cx="107577" cy="107577"/>
            </a:xfrm>
            <a:prstGeom prst="ellipse">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橢圓 45">
              <a:extLst>
                <a:ext uri="{FF2B5EF4-FFF2-40B4-BE49-F238E27FC236}">
                  <a16:creationId xmlns:a16="http://schemas.microsoft.com/office/drawing/2014/main" id="{D296FAAA-A3FE-4599-953B-7FB753576F2E}"/>
                </a:ext>
              </a:extLst>
            </p:cNvPr>
            <p:cNvSpPr/>
            <p:nvPr/>
          </p:nvSpPr>
          <p:spPr>
            <a:xfrm>
              <a:off x="3545508" y="2886047"/>
              <a:ext cx="107577" cy="107577"/>
            </a:xfrm>
            <a:prstGeom prst="ellipse">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等腰三角形 47">
              <a:extLst>
                <a:ext uri="{FF2B5EF4-FFF2-40B4-BE49-F238E27FC236}">
                  <a16:creationId xmlns:a16="http://schemas.microsoft.com/office/drawing/2014/main" id="{5D3CF9CD-9DA8-4654-985C-B04C06B9FFA3}"/>
                </a:ext>
              </a:extLst>
            </p:cNvPr>
            <p:cNvSpPr/>
            <p:nvPr/>
          </p:nvSpPr>
          <p:spPr>
            <a:xfrm rot="5400000">
              <a:off x="3688328" y="2880054"/>
              <a:ext cx="152528" cy="108235"/>
            </a:xfrm>
            <a:prstGeom prst="triangle">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文字方塊 48">
              <a:extLst>
                <a:ext uri="{FF2B5EF4-FFF2-40B4-BE49-F238E27FC236}">
                  <a16:creationId xmlns:a16="http://schemas.microsoft.com/office/drawing/2014/main" id="{85B0EFD2-24B7-4894-B6C1-BE32D4C8C85D}"/>
                </a:ext>
              </a:extLst>
            </p:cNvPr>
            <p:cNvSpPr txBox="1"/>
            <p:nvPr/>
          </p:nvSpPr>
          <p:spPr>
            <a:xfrm>
              <a:off x="4059422" y="3722725"/>
              <a:ext cx="2715288" cy="307777"/>
            </a:xfrm>
            <a:prstGeom prst="rect">
              <a:avLst/>
            </a:prstGeom>
            <a:noFill/>
          </p:spPr>
          <p:txBody>
            <a:bodyPr wrap="square" rtlCol="0">
              <a:spAutoFit/>
            </a:bodyPr>
            <a:lstStyle/>
            <a:p>
              <a:pPr marL="285750" indent="-285750">
                <a:buFont typeface="Arial" panose="020B0604020202020204" pitchFamily="34" charset="0"/>
                <a:buChar char="•"/>
              </a:pPr>
              <a:r>
                <a:rPr lang="zh-TW" altLang="en-US" sz="1400" b="1" dirty="0">
                  <a:solidFill>
                    <a:srgbClr val="C00000"/>
                  </a:solidFill>
                  <a:latin typeface="微軟正黑體" panose="020B0604030504040204" pitchFamily="34" charset="-120"/>
                  <a:ea typeface="微軟正黑體" panose="020B0604030504040204" pitchFamily="34" charset="-120"/>
                </a:rPr>
                <a:t>聘請校外專業委員進行審查</a:t>
              </a:r>
            </a:p>
          </p:txBody>
        </p:sp>
        <p:sp>
          <p:nvSpPr>
            <p:cNvPr id="50" name="矩形 49">
              <a:extLst>
                <a:ext uri="{FF2B5EF4-FFF2-40B4-BE49-F238E27FC236}">
                  <a16:creationId xmlns:a16="http://schemas.microsoft.com/office/drawing/2014/main" id="{B901A709-75E5-4890-A350-151115E195DE}"/>
                </a:ext>
              </a:extLst>
            </p:cNvPr>
            <p:cNvSpPr/>
            <p:nvPr/>
          </p:nvSpPr>
          <p:spPr>
            <a:xfrm>
              <a:off x="4363855" y="2998002"/>
              <a:ext cx="716864" cy="369332"/>
            </a:xfrm>
            <a:prstGeom prst="rect">
              <a:avLst/>
            </a:prstGeom>
          </p:spPr>
          <p:txBody>
            <a:bodyPr wrap="none">
              <a:spAutoFit/>
            </a:bodyPr>
            <a:lstStyle/>
            <a:p>
              <a:pPr algn="ct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grpSp>
      <p:sp>
        <p:nvSpPr>
          <p:cNvPr id="54" name="文字方塊 53">
            <a:extLst>
              <a:ext uri="{FF2B5EF4-FFF2-40B4-BE49-F238E27FC236}">
                <a16:creationId xmlns:a16="http://schemas.microsoft.com/office/drawing/2014/main" id="{15EC8D16-5898-488C-B30F-79524E2DFEA2}"/>
              </a:ext>
            </a:extLst>
          </p:cNvPr>
          <p:cNvSpPr txBox="1"/>
          <p:nvPr/>
        </p:nvSpPr>
        <p:spPr>
          <a:xfrm>
            <a:off x="1039786" y="1656121"/>
            <a:ext cx="1335105" cy="369332"/>
          </a:xfrm>
          <a:prstGeom prst="rect">
            <a:avLst/>
          </a:prstGeom>
          <a:noFill/>
        </p:spPr>
        <p:txBody>
          <a:bodyPr wrap="square" rtlCol="0">
            <a:spAutoFit/>
          </a:bodyPr>
          <a:lstStyle/>
          <a:p>
            <a:r>
              <a:rPr lang="en-US" altLang="zh-TW" b="1"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3">
                    <a:lumMod val="50000"/>
                  </a:schemeClr>
                </a:solidFill>
                <a:latin typeface="微軟正黑體" panose="020B0604030504040204" pitchFamily="34" charset="-120"/>
                <a:ea typeface="微軟正黑體" panose="020B0604030504040204" pitchFamily="34" charset="-120"/>
              </a:rPr>
              <a:t>第一階段</a:t>
            </a:r>
            <a:r>
              <a:rPr lang="en-US" altLang="zh-TW" b="1" dirty="0">
                <a:solidFill>
                  <a:schemeClr val="accent3">
                    <a:lumMod val="50000"/>
                  </a:schemeClr>
                </a:solidFill>
                <a:latin typeface="微軟正黑體" panose="020B0604030504040204" pitchFamily="34" charset="-120"/>
                <a:ea typeface="微軟正黑體" panose="020B0604030504040204" pitchFamily="34" charset="-120"/>
              </a:rPr>
              <a:t>】</a:t>
            </a:r>
            <a:endParaRPr lang="zh-TW" altLang="en-US" b="1"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55" name="文字方塊 54">
            <a:extLst>
              <a:ext uri="{FF2B5EF4-FFF2-40B4-BE49-F238E27FC236}">
                <a16:creationId xmlns:a16="http://schemas.microsoft.com/office/drawing/2014/main" id="{2B513FD9-3743-4544-BEFC-05EFDDF999D4}"/>
              </a:ext>
            </a:extLst>
          </p:cNvPr>
          <p:cNvSpPr txBox="1"/>
          <p:nvPr/>
        </p:nvSpPr>
        <p:spPr>
          <a:xfrm>
            <a:off x="1081785" y="4397882"/>
            <a:ext cx="1335105" cy="369332"/>
          </a:xfrm>
          <a:prstGeom prst="rect">
            <a:avLst/>
          </a:prstGeom>
          <a:noFill/>
        </p:spPr>
        <p:txBody>
          <a:bodyPr wrap="square" rtlCol="0">
            <a:spAutoFit/>
          </a:bodyPr>
          <a:lstStyle/>
          <a:p>
            <a:r>
              <a:rPr lang="en-US" altLang="zh-TW" b="1"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3">
                    <a:lumMod val="50000"/>
                  </a:schemeClr>
                </a:solidFill>
                <a:latin typeface="微軟正黑體" panose="020B0604030504040204" pitchFamily="34" charset="-120"/>
                <a:ea typeface="微軟正黑體" panose="020B0604030504040204" pitchFamily="34" charset="-120"/>
              </a:rPr>
              <a:t>第二階段</a:t>
            </a:r>
            <a:r>
              <a:rPr lang="en-US" altLang="zh-TW" b="1" dirty="0">
                <a:solidFill>
                  <a:schemeClr val="accent3">
                    <a:lumMod val="50000"/>
                  </a:schemeClr>
                </a:solidFill>
                <a:latin typeface="微軟正黑體" panose="020B0604030504040204" pitchFamily="34" charset="-120"/>
                <a:ea typeface="微軟正黑體" panose="020B0604030504040204" pitchFamily="34" charset="-120"/>
              </a:rPr>
              <a:t>】</a:t>
            </a:r>
            <a:endParaRPr lang="zh-TW" altLang="en-US" b="1" dirty="0">
              <a:solidFill>
                <a:schemeClr val="accent3">
                  <a:lumMod val="50000"/>
                </a:schemeClr>
              </a:solidFill>
              <a:latin typeface="微軟正黑體" panose="020B0604030504040204" pitchFamily="34" charset="-120"/>
              <a:ea typeface="微軟正黑體" panose="020B0604030504040204" pitchFamily="34" charset="-120"/>
            </a:endParaRPr>
          </a:p>
        </p:txBody>
      </p:sp>
      <p:grpSp>
        <p:nvGrpSpPr>
          <p:cNvPr id="57" name="群組 56">
            <a:extLst>
              <a:ext uri="{FF2B5EF4-FFF2-40B4-BE49-F238E27FC236}">
                <a16:creationId xmlns:a16="http://schemas.microsoft.com/office/drawing/2014/main" id="{2E5CCC7E-480B-45E8-A66D-C1456E12A7C6}"/>
              </a:ext>
            </a:extLst>
          </p:cNvPr>
          <p:cNvGrpSpPr/>
          <p:nvPr/>
        </p:nvGrpSpPr>
        <p:grpSpPr>
          <a:xfrm>
            <a:off x="1308139" y="4883558"/>
            <a:ext cx="10488083" cy="1508169"/>
            <a:chOff x="1554959" y="2142558"/>
            <a:chExt cx="10488083" cy="1508169"/>
          </a:xfrm>
        </p:grpSpPr>
        <p:sp>
          <p:nvSpPr>
            <p:cNvPr id="71" name="等腰三角形 70">
              <a:extLst>
                <a:ext uri="{FF2B5EF4-FFF2-40B4-BE49-F238E27FC236}">
                  <a16:creationId xmlns:a16="http://schemas.microsoft.com/office/drawing/2014/main" id="{25CA178C-38A3-43C4-B11F-1DAB060F1DDD}"/>
                </a:ext>
              </a:extLst>
            </p:cNvPr>
            <p:cNvSpPr/>
            <p:nvPr/>
          </p:nvSpPr>
          <p:spPr>
            <a:xfrm rot="5400000">
              <a:off x="10849672" y="2457357"/>
              <a:ext cx="1508169" cy="878571"/>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a:extLst>
                <a:ext uri="{FF2B5EF4-FFF2-40B4-BE49-F238E27FC236}">
                  <a16:creationId xmlns:a16="http://schemas.microsoft.com/office/drawing/2014/main" id="{2FA2C7EA-DDC6-4FCD-AC16-FE4CC478D0D6}"/>
                </a:ext>
              </a:extLst>
            </p:cNvPr>
            <p:cNvSpPr/>
            <p:nvPr/>
          </p:nvSpPr>
          <p:spPr>
            <a:xfrm>
              <a:off x="1554959" y="2520822"/>
              <a:ext cx="9679676" cy="70871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8" name="橢圓 57">
            <a:extLst>
              <a:ext uri="{FF2B5EF4-FFF2-40B4-BE49-F238E27FC236}">
                <a16:creationId xmlns:a16="http://schemas.microsoft.com/office/drawing/2014/main" id="{48D9CF5E-36F8-43D7-92A5-166F9E5B8C7E}"/>
              </a:ext>
            </a:extLst>
          </p:cNvPr>
          <p:cNvSpPr/>
          <p:nvPr/>
        </p:nvSpPr>
        <p:spPr>
          <a:xfrm>
            <a:off x="1500599" y="4734950"/>
            <a:ext cx="1596182" cy="1596182"/>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自由參與</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USR</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相關活動</a:t>
            </a:r>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(4-5</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59" name="橢圓 58">
            <a:extLst>
              <a:ext uri="{FF2B5EF4-FFF2-40B4-BE49-F238E27FC236}">
                <a16:creationId xmlns:a16="http://schemas.microsoft.com/office/drawing/2014/main" id="{094C4AFE-1D48-4497-9FDA-E609E034FEEC}"/>
              </a:ext>
            </a:extLst>
          </p:cNvPr>
          <p:cNvSpPr/>
          <p:nvPr/>
        </p:nvSpPr>
        <p:spPr>
          <a:xfrm>
            <a:off x="8266759" y="4734950"/>
            <a:ext cx="1596182" cy="1596182"/>
          </a:xfrm>
          <a:prstGeom prst="ellipse">
            <a:avLst/>
          </a:prstGeom>
          <a:solidFill>
            <a:schemeClr val="accent6">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提案</a:t>
            </a:r>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(9</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73" name="文字方塊 72">
            <a:extLst>
              <a:ext uri="{FF2B5EF4-FFF2-40B4-BE49-F238E27FC236}">
                <a16:creationId xmlns:a16="http://schemas.microsoft.com/office/drawing/2014/main" id="{E293FB6D-312E-4DFB-9EF9-81B08437D814}"/>
              </a:ext>
            </a:extLst>
          </p:cNvPr>
          <p:cNvSpPr txBox="1"/>
          <p:nvPr/>
        </p:nvSpPr>
        <p:spPr>
          <a:xfrm>
            <a:off x="1101848" y="6406752"/>
            <a:ext cx="2899595" cy="523220"/>
          </a:xfrm>
          <a:prstGeom prst="rect">
            <a:avLst/>
          </a:prstGeom>
          <a:noFill/>
        </p:spPr>
        <p:txBody>
          <a:bodyPr wrap="square" rtlCol="0">
            <a:spAutoFit/>
          </a:bodyPr>
          <a:lstStyle/>
          <a:p>
            <a:pPr marL="285750" indent="-285750">
              <a:buFont typeface="Arial" panose="020B0604020202020204" pitchFamily="34" charset="0"/>
              <a:buChar char="•"/>
            </a:pPr>
            <a:r>
              <a:rPr lang="zh-TW" altLang="en-US" sz="1400" b="1" dirty="0">
                <a:solidFill>
                  <a:srgbClr val="C00000"/>
                </a:solidFill>
                <a:latin typeface="微軟正黑體" panose="020B0604030504040204" pitchFamily="34" charset="-120"/>
                <a:ea typeface="微軟正黑體" panose="020B0604030504040204" pitchFamily="34" charset="-120"/>
              </a:rPr>
              <a:t>可自由參加本處舉辦之</a:t>
            </a:r>
            <a:r>
              <a:rPr lang="en-US" altLang="zh-TW" sz="1400" b="1" dirty="0">
                <a:solidFill>
                  <a:srgbClr val="C00000"/>
                </a:solidFill>
                <a:latin typeface="微軟正黑體" panose="020B0604030504040204" pitchFamily="34" charset="-120"/>
                <a:ea typeface="微軟正黑體" panose="020B0604030504040204" pitchFamily="34" charset="-120"/>
              </a:rPr>
              <a:t>USR</a:t>
            </a:r>
            <a:r>
              <a:rPr lang="zh-TW" altLang="en-US" sz="1400" b="1" dirty="0">
                <a:solidFill>
                  <a:srgbClr val="C00000"/>
                </a:solidFill>
                <a:latin typeface="微軟正黑體" panose="020B0604030504040204" pitchFamily="34" charset="-120"/>
                <a:ea typeface="微軟正黑體" panose="020B0604030504040204" pitchFamily="34" charset="-120"/>
              </a:rPr>
              <a:t>相關活動</a:t>
            </a:r>
            <a:r>
              <a:rPr lang="en-US" altLang="zh-TW" sz="1400" b="1" dirty="0">
                <a:solidFill>
                  <a:srgbClr val="C00000"/>
                </a:solidFill>
                <a:latin typeface="微軟正黑體" panose="020B0604030504040204" pitchFamily="34" charset="-120"/>
                <a:ea typeface="微軟正黑體" panose="020B0604030504040204" pitchFamily="34" charset="-120"/>
              </a:rPr>
              <a:t>(</a:t>
            </a:r>
            <a:r>
              <a:rPr lang="zh-TW" altLang="en-US" sz="1400" b="1" dirty="0">
                <a:solidFill>
                  <a:srgbClr val="C00000"/>
                </a:solidFill>
                <a:latin typeface="微軟正黑體" panose="020B0604030504040204" pitchFamily="34" charset="-120"/>
                <a:ea typeface="微軟正黑體" panose="020B0604030504040204" pitchFamily="34" charset="-120"/>
              </a:rPr>
              <a:t>參訪、工作坊、社群</a:t>
            </a:r>
            <a:r>
              <a:rPr lang="en-US" altLang="zh-TW" sz="1400" b="1" dirty="0">
                <a:solidFill>
                  <a:srgbClr val="C00000"/>
                </a:solidFill>
                <a:latin typeface="微軟正黑體" panose="020B0604030504040204" pitchFamily="34" charset="-120"/>
                <a:ea typeface="微軟正黑體" panose="020B0604030504040204" pitchFamily="34" charset="-120"/>
              </a:rPr>
              <a:t>)</a:t>
            </a:r>
            <a:r>
              <a:rPr lang="zh-TW" altLang="en-US" sz="1400" b="1" dirty="0">
                <a:solidFill>
                  <a:srgbClr val="C00000"/>
                </a:solidFill>
                <a:latin typeface="微軟正黑體" panose="020B0604030504040204" pitchFamily="34" charset="-120"/>
                <a:ea typeface="微軟正黑體" panose="020B0604030504040204" pitchFamily="34" charset="-120"/>
              </a:rPr>
              <a:t>。</a:t>
            </a:r>
            <a:endParaRPr lang="en-US" altLang="zh-TW" sz="1400" b="1" dirty="0">
              <a:solidFill>
                <a:srgbClr val="C00000"/>
              </a:solidFill>
              <a:latin typeface="微軟正黑體" panose="020B0604030504040204" pitchFamily="34" charset="-120"/>
              <a:ea typeface="微軟正黑體" panose="020B0604030504040204" pitchFamily="34" charset="-120"/>
            </a:endParaRPr>
          </a:p>
        </p:txBody>
      </p:sp>
      <p:sp>
        <p:nvSpPr>
          <p:cNvPr id="74" name="橢圓 73">
            <a:extLst>
              <a:ext uri="{FF2B5EF4-FFF2-40B4-BE49-F238E27FC236}">
                <a16:creationId xmlns:a16="http://schemas.microsoft.com/office/drawing/2014/main" id="{06D7ED42-A2EA-4401-913F-60DE4B4495E2}"/>
              </a:ext>
            </a:extLst>
          </p:cNvPr>
          <p:cNvSpPr/>
          <p:nvPr/>
        </p:nvSpPr>
        <p:spPr>
          <a:xfrm>
            <a:off x="4883679" y="4734950"/>
            <a:ext cx="1596182" cy="1596182"/>
          </a:xfrm>
          <a:prstGeom prst="ellipse">
            <a:avLst/>
          </a:prstGeom>
          <a:solidFill>
            <a:schemeClr val="accent6">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深化計畫內容</a:t>
            </a:r>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(6-7</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19271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1754C350-0206-45D5-AEBE-15C2AD1A6F71}"/>
              </a:ext>
            </a:extLst>
          </p:cNvPr>
          <p:cNvPicPr>
            <a:picLocks noChangeAspect="1"/>
          </p:cNvPicPr>
          <p:nvPr/>
        </p:nvPicPr>
        <p:blipFill>
          <a:blip r:embed="rId2"/>
          <a:stretch>
            <a:fillRect/>
          </a:stretch>
        </p:blipFill>
        <p:spPr>
          <a:xfrm>
            <a:off x="0" y="-8389"/>
            <a:ext cx="12189914" cy="6858000"/>
          </a:xfrm>
          <a:prstGeom prst="rect">
            <a:avLst/>
          </a:prstGeom>
        </p:spPr>
      </p:pic>
      <p:sp>
        <p:nvSpPr>
          <p:cNvPr id="5" name="矩形 4">
            <a:extLst>
              <a:ext uri="{FF2B5EF4-FFF2-40B4-BE49-F238E27FC236}">
                <a16:creationId xmlns:a16="http://schemas.microsoft.com/office/drawing/2014/main" id="{76A349A4-352F-42D0-9590-1334DE83640E}"/>
              </a:ext>
            </a:extLst>
          </p:cNvPr>
          <p:cNvSpPr/>
          <p:nvPr/>
        </p:nvSpPr>
        <p:spPr>
          <a:xfrm>
            <a:off x="4026716" y="4622226"/>
            <a:ext cx="5486400" cy="662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a:extLst>
              <a:ext uri="{FF2B5EF4-FFF2-40B4-BE49-F238E27FC236}">
                <a16:creationId xmlns:a16="http://schemas.microsoft.com/office/drawing/2014/main" id="{D8EBB0C8-DF71-4B77-BF32-47F8844D1F5F}"/>
              </a:ext>
            </a:extLst>
          </p:cNvPr>
          <p:cNvSpPr txBox="1"/>
          <p:nvPr/>
        </p:nvSpPr>
        <p:spPr>
          <a:xfrm>
            <a:off x="4026715" y="4622226"/>
            <a:ext cx="5243119" cy="369332"/>
          </a:xfrm>
          <a:prstGeom prst="rect">
            <a:avLst/>
          </a:prstGeom>
          <a:noFill/>
        </p:spPr>
        <p:txBody>
          <a:bodyPr wrap="square" rtlCol="0">
            <a:spAutoFit/>
          </a:bodyPr>
          <a:lstStyle/>
          <a:p>
            <a:r>
              <a:rPr lang="en-US" altLang="zh-TW" b="1" dirty="0">
                <a:solidFill>
                  <a:srgbClr val="F58333"/>
                </a:solidFill>
                <a:latin typeface="微軟正黑體" panose="020B0604030504040204" pitchFamily="34" charset="-120"/>
                <a:ea typeface="微軟正黑體" panose="020B0604030504040204" pitchFamily="34" charset="-120"/>
              </a:rPr>
              <a:t>3.1</a:t>
            </a:r>
            <a:r>
              <a:rPr lang="zh-TW" altLang="en-US" b="1" dirty="0">
                <a:solidFill>
                  <a:srgbClr val="F58333"/>
                </a:solidFill>
                <a:latin typeface="微軟正黑體" panose="020B0604030504040204" pitchFamily="34" charset="-120"/>
                <a:ea typeface="微軟正黑體" panose="020B0604030504040204" pitchFamily="34" charset="-120"/>
              </a:rPr>
              <a:t> 申請須知</a:t>
            </a:r>
            <a:r>
              <a:rPr lang="en-US" altLang="zh-TW" b="1" dirty="0">
                <a:solidFill>
                  <a:srgbClr val="F58333"/>
                </a:solidFill>
                <a:latin typeface="微軟正黑體" panose="020B0604030504040204" pitchFamily="34" charset="-120"/>
                <a:ea typeface="微軟正黑體" panose="020B0604030504040204" pitchFamily="34" charset="-120"/>
              </a:rPr>
              <a:t>/</a:t>
            </a:r>
            <a:r>
              <a:rPr lang="zh-TW" altLang="en-US" b="1" dirty="0">
                <a:solidFill>
                  <a:srgbClr val="F58333"/>
                </a:solidFill>
                <a:latin typeface="微軟正黑體" panose="020B0604030504040204" pitchFamily="34" charset="-120"/>
                <a:ea typeface="微軟正黑體" panose="020B0604030504040204" pitchFamily="34" charset="-120"/>
              </a:rPr>
              <a:t> </a:t>
            </a:r>
            <a:r>
              <a:rPr lang="en-US" altLang="zh-TW" b="1" dirty="0">
                <a:solidFill>
                  <a:srgbClr val="F58333"/>
                </a:solidFill>
                <a:latin typeface="微軟正黑體" panose="020B0604030504040204" pitchFamily="34" charset="-120"/>
                <a:ea typeface="微軟正黑體" panose="020B0604030504040204" pitchFamily="34" charset="-120"/>
              </a:rPr>
              <a:t>3.2</a:t>
            </a:r>
            <a:r>
              <a:rPr lang="zh-TW" altLang="en-US" b="1" dirty="0">
                <a:solidFill>
                  <a:srgbClr val="F58333"/>
                </a:solidFill>
                <a:latin typeface="微軟正黑體" panose="020B0604030504040204" pitchFamily="34" charset="-120"/>
                <a:ea typeface="微軟正黑體" panose="020B0604030504040204" pitchFamily="34" charset="-120"/>
              </a:rPr>
              <a:t> 評分規範及項目</a:t>
            </a:r>
            <a:r>
              <a:rPr lang="en-US" altLang="zh-TW" b="1" dirty="0">
                <a:solidFill>
                  <a:srgbClr val="F58333"/>
                </a:solidFill>
                <a:latin typeface="微軟正黑體" panose="020B0604030504040204" pitchFamily="34" charset="-120"/>
                <a:ea typeface="微軟正黑體" panose="020B0604030504040204" pitchFamily="34" charset="-120"/>
              </a:rPr>
              <a:t>/</a:t>
            </a:r>
            <a:r>
              <a:rPr lang="zh-TW" altLang="en-US" b="1" dirty="0">
                <a:solidFill>
                  <a:srgbClr val="F58333"/>
                </a:solidFill>
                <a:latin typeface="微軟正黑體" panose="020B0604030504040204" pitchFamily="34" charset="-120"/>
                <a:ea typeface="微軟正黑體" panose="020B0604030504040204" pitchFamily="34" charset="-120"/>
              </a:rPr>
              <a:t> </a:t>
            </a:r>
            <a:r>
              <a:rPr lang="en-US" altLang="zh-TW" b="1" dirty="0">
                <a:solidFill>
                  <a:srgbClr val="F58333"/>
                </a:solidFill>
                <a:latin typeface="微軟正黑體" panose="020B0604030504040204" pitchFamily="34" charset="-120"/>
                <a:ea typeface="微軟正黑體" panose="020B0604030504040204" pitchFamily="34" charset="-120"/>
              </a:rPr>
              <a:t>3.3</a:t>
            </a:r>
            <a:r>
              <a:rPr lang="zh-TW" altLang="en-US" b="1" dirty="0">
                <a:solidFill>
                  <a:srgbClr val="F58333"/>
                </a:solidFill>
                <a:latin typeface="微軟正黑體" panose="020B0604030504040204" pitchFamily="34" charset="-120"/>
                <a:ea typeface="微軟正黑體" panose="020B0604030504040204" pitchFamily="34" charset="-120"/>
              </a:rPr>
              <a:t> 審查重點</a:t>
            </a:r>
          </a:p>
        </p:txBody>
      </p:sp>
      <p:sp>
        <p:nvSpPr>
          <p:cNvPr id="6" name="矩形 5">
            <a:extLst>
              <a:ext uri="{FF2B5EF4-FFF2-40B4-BE49-F238E27FC236}">
                <a16:creationId xmlns:a16="http://schemas.microsoft.com/office/drawing/2014/main" id="{AC88A1ED-F218-433E-836D-AFCF732AF616}"/>
              </a:ext>
            </a:extLst>
          </p:cNvPr>
          <p:cNvSpPr/>
          <p:nvPr/>
        </p:nvSpPr>
        <p:spPr>
          <a:xfrm>
            <a:off x="2810312" y="5083728"/>
            <a:ext cx="4806892" cy="149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6E760BF4-EB4B-4941-9BE9-E85EA6B28EDF}"/>
              </a:ext>
            </a:extLst>
          </p:cNvPr>
          <p:cNvSpPr/>
          <p:nvPr/>
        </p:nvSpPr>
        <p:spPr>
          <a:xfrm>
            <a:off x="11409026" y="6098797"/>
            <a:ext cx="444617" cy="41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9039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20C0514-62B7-4FDB-9794-91FAE3E0F2E3}"/>
              </a:ext>
            </a:extLst>
          </p:cNvPr>
          <p:cNvSpPr/>
          <p:nvPr/>
        </p:nvSpPr>
        <p:spPr>
          <a:xfrm>
            <a:off x="0" y="1526797"/>
            <a:ext cx="12192000" cy="5331204"/>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a:extLst>
              <a:ext uri="{FF2B5EF4-FFF2-40B4-BE49-F238E27FC236}">
                <a16:creationId xmlns:a16="http://schemas.microsoft.com/office/drawing/2014/main" id="{56750FE4-87C7-47A3-8852-13853EFCEED2}"/>
              </a:ext>
            </a:extLst>
          </p:cNvPr>
          <p:cNvPicPr>
            <a:picLocks noChangeAspect="1"/>
          </p:cNvPicPr>
          <p:nvPr/>
        </p:nvPicPr>
        <p:blipFill>
          <a:blip r:embed="rId2"/>
          <a:stretch>
            <a:fillRect/>
          </a:stretch>
        </p:blipFill>
        <p:spPr>
          <a:xfrm>
            <a:off x="0" y="0"/>
            <a:ext cx="12192000" cy="1628775"/>
          </a:xfrm>
          <a:prstGeom prst="rect">
            <a:avLst/>
          </a:prstGeom>
        </p:spPr>
      </p:pic>
      <p:sp>
        <p:nvSpPr>
          <p:cNvPr id="3" name="矩形 2">
            <a:extLst>
              <a:ext uri="{FF2B5EF4-FFF2-40B4-BE49-F238E27FC236}">
                <a16:creationId xmlns:a16="http://schemas.microsoft.com/office/drawing/2014/main" id="{08088893-E37E-43FF-8991-605E428B99AA}"/>
              </a:ext>
            </a:extLst>
          </p:cNvPr>
          <p:cNvSpPr/>
          <p:nvPr/>
        </p:nvSpPr>
        <p:spPr>
          <a:xfrm>
            <a:off x="9320168" y="486561"/>
            <a:ext cx="2871831" cy="738232"/>
          </a:xfrm>
          <a:prstGeom prst="rect">
            <a:avLst/>
          </a:prstGeom>
          <a:solidFill>
            <a:srgbClr val="F7F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1B6BCAF1-EA87-4BA8-B62B-19F2F49AC911}"/>
              </a:ext>
            </a:extLst>
          </p:cNvPr>
          <p:cNvSpPr txBox="1"/>
          <p:nvPr/>
        </p:nvSpPr>
        <p:spPr>
          <a:xfrm>
            <a:off x="8707772" y="578678"/>
            <a:ext cx="4236441" cy="553998"/>
          </a:xfrm>
          <a:prstGeom prst="rect">
            <a:avLst/>
          </a:prstGeom>
          <a:noFill/>
        </p:spPr>
        <p:txBody>
          <a:bodyPr wrap="square" rtlCol="0">
            <a:spAutoFit/>
          </a:bodyPr>
          <a:lstStyle/>
          <a:p>
            <a:r>
              <a:rPr lang="en-US" altLang="zh-TW" sz="3000" b="1" dirty="0">
                <a:solidFill>
                  <a:srgbClr val="F58333"/>
                </a:solidFill>
                <a:latin typeface="微軟正黑體" panose="020B0604030504040204" pitchFamily="34" charset="-120"/>
                <a:ea typeface="微軟正黑體" panose="020B0604030504040204" pitchFamily="34" charset="-120"/>
              </a:rPr>
              <a:t>3.2</a:t>
            </a:r>
            <a:r>
              <a:rPr lang="zh-TW" altLang="en-US" sz="3000" b="1" dirty="0">
                <a:solidFill>
                  <a:srgbClr val="F58333"/>
                </a:solidFill>
                <a:latin typeface="微軟正黑體" panose="020B0604030504040204" pitchFamily="34" charset="-120"/>
                <a:ea typeface="微軟正黑體" panose="020B0604030504040204" pitchFamily="34" charset="-120"/>
              </a:rPr>
              <a:t> 評分規範及項目</a:t>
            </a:r>
          </a:p>
        </p:txBody>
      </p:sp>
      <p:pic>
        <p:nvPicPr>
          <p:cNvPr id="5" name="圖片 4">
            <a:extLst>
              <a:ext uri="{FF2B5EF4-FFF2-40B4-BE49-F238E27FC236}">
                <a16:creationId xmlns:a16="http://schemas.microsoft.com/office/drawing/2014/main" id="{B09B297C-A4C7-4568-A2E6-F2D6D76D6063}"/>
              </a:ext>
            </a:extLst>
          </p:cNvPr>
          <p:cNvPicPr>
            <a:picLocks noChangeAspect="1"/>
          </p:cNvPicPr>
          <p:nvPr/>
        </p:nvPicPr>
        <p:blipFill>
          <a:blip r:embed="rId3"/>
          <a:stretch>
            <a:fillRect/>
          </a:stretch>
        </p:blipFill>
        <p:spPr>
          <a:xfrm>
            <a:off x="545284" y="1501236"/>
            <a:ext cx="11453769" cy="4543425"/>
          </a:xfrm>
          <a:prstGeom prst="rect">
            <a:avLst/>
          </a:prstGeom>
        </p:spPr>
      </p:pic>
    </p:spTree>
    <p:extLst>
      <p:ext uri="{BB962C8B-B14F-4D97-AF65-F5344CB8AC3E}">
        <p14:creationId xmlns:p14="http://schemas.microsoft.com/office/powerpoint/2010/main" val="58977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9B48E0A-A819-4A79-9474-D4496A8D933E}"/>
              </a:ext>
            </a:extLst>
          </p:cNvPr>
          <p:cNvSpPr/>
          <p:nvPr/>
        </p:nvSpPr>
        <p:spPr>
          <a:xfrm>
            <a:off x="0" y="1526797"/>
            <a:ext cx="12192000" cy="5331204"/>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a:extLst>
              <a:ext uri="{FF2B5EF4-FFF2-40B4-BE49-F238E27FC236}">
                <a16:creationId xmlns:a16="http://schemas.microsoft.com/office/drawing/2014/main" id="{D183A845-77E0-4229-B14B-76C635049752}"/>
              </a:ext>
            </a:extLst>
          </p:cNvPr>
          <p:cNvPicPr>
            <a:picLocks noChangeAspect="1"/>
          </p:cNvPicPr>
          <p:nvPr/>
        </p:nvPicPr>
        <p:blipFill>
          <a:blip r:embed="rId2"/>
          <a:stretch>
            <a:fillRect/>
          </a:stretch>
        </p:blipFill>
        <p:spPr>
          <a:xfrm>
            <a:off x="0" y="0"/>
            <a:ext cx="12192000" cy="1628775"/>
          </a:xfrm>
          <a:prstGeom prst="rect">
            <a:avLst/>
          </a:prstGeom>
        </p:spPr>
      </p:pic>
      <p:sp>
        <p:nvSpPr>
          <p:cNvPr id="3" name="矩形 2">
            <a:extLst>
              <a:ext uri="{FF2B5EF4-FFF2-40B4-BE49-F238E27FC236}">
                <a16:creationId xmlns:a16="http://schemas.microsoft.com/office/drawing/2014/main" id="{D45E1A42-6F31-4232-A506-8DA71B0585C4}"/>
              </a:ext>
            </a:extLst>
          </p:cNvPr>
          <p:cNvSpPr/>
          <p:nvPr/>
        </p:nvSpPr>
        <p:spPr>
          <a:xfrm>
            <a:off x="9320168" y="486561"/>
            <a:ext cx="2871831" cy="738232"/>
          </a:xfrm>
          <a:prstGeom prst="rect">
            <a:avLst/>
          </a:prstGeom>
          <a:solidFill>
            <a:srgbClr val="F7F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D0A4ECC1-7B9B-4C19-B7FA-2E23F29F40C6}"/>
              </a:ext>
            </a:extLst>
          </p:cNvPr>
          <p:cNvSpPr txBox="1"/>
          <p:nvPr/>
        </p:nvSpPr>
        <p:spPr>
          <a:xfrm>
            <a:off x="9706062" y="578678"/>
            <a:ext cx="2558643" cy="553998"/>
          </a:xfrm>
          <a:prstGeom prst="rect">
            <a:avLst/>
          </a:prstGeom>
          <a:noFill/>
        </p:spPr>
        <p:txBody>
          <a:bodyPr wrap="square" rtlCol="0">
            <a:spAutoFit/>
          </a:bodyPr>
          <a:lstStyle/>
          <a:p>
            <a:r>
              <a:rPr lang="en-US" altLang="zh-TW" sz="3000" b="1" dirty="0">
                <a:solidFill>
                  <a:srgbClr val="F58333"/>
                </a:solidFill>
                <a:latin typeface="微軟正黑體" panose="020B0604030504040204" pitchFamily="34" charset="-120"/>
                <a:ea typeface="微軟正黑體" panose="020B0604030504040204" pitchFamily="34" charset="-120"/>
              </a:rPr>
              <a:t>3.3</a:t>
            </a:r>
            <a:r>
              <a:rPr lang="zh-TW" altLang="en-US" sz="3000" b="1" dirty="0">
                <a:solidFill>
                  <a:srgbClr val="F58333"/>
                </a:solidFill>
                <a:latin typeface="微軟正黑體" panose="020B0604030504040204" pitchFamily="34" charset="-120"/>
                <a:ea typeface="微軟正黑體" panose="020B0604030504040204" pitchFamily="34" charset="-120"/>
              </a:rPr>
              <a:t> 審查重點</a:t>
            </a:r>
          </a:p>
        </p:txBody>
      </p:sp>
      <p:pic>
        <p:nvPicPr>
          <p:cNvPr id="5" name="圖片 4">
            <a:extLst>
              <a:ext uri="{FF2B5EF4-FFF2-40B4-BE49-F238E27FC236}">
                <a16:creationId xmlns:a16="http://schemas.microsoft.com/office/drawing/2014/main" id="{44484BEC-E972-4B2D-B05F-6BEC2F6E9BD0}"/>
              </a:ext>
            </a:extLst>
          </p:cNvPr>
          <p:cNvPicPr>
            <a:picLocks noChangeAspect="1"/>
          </p:cNvPicPr>
          <p:nvPr/>
        </p:nvPicPr>
        <p:blipFill>
          <a:blip r:embed="rId3"/>
          <a:stretch>
            <a:fillRect/>
          </a:stretch>
        </p:blipFill>
        <p:spPr>
          <a:xfrm>
            <a:off x="615018" y="1628775"/>
            <a:ext cx="11163300" cy="4600575"/>
          </a:xfrm>
          <a:prstGeom prst="rect">
            <a:avLst/>
          </a:prstGeom>
        </p:spPr>
      </p:pic>
    </p:spTree>
    <p:extLst>
      <p:ext uri="{BB962C8B-B14F-4D97-AF65-F5344CB8AC3E}">
        <p14:creationId xmlns:p14="http://schemas.microsoft.com/office/powerpoint/2010/main" val="146505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4790BCDF-5D8A-4506-9D70-651D7BA57C1C}"/>
              </a:ext>
            </a:extLst>
          </p:cNvPr>
          <p:cNvPicPr>
            <a:picLocks noChangeAspect="1"/>
          </p:cNvPicPr>
          <p:nvPr/>
        </p:nvPicPr>
        <p:blipFill>
          <a:blip r:embed="rId2"/>
          <a:stretch>
            <a:fillRect/>
          </a:stretch>
        </p:blipFill>
        <p:spPr>
          <a:xfrm>
            <a:off x="0" y="0"/>
            <a:ext cx="12192000" cy="5857875"/>
          </a:xfrm>
          <a:prstGeom prst="rect">
            <a:avLst/>
          </a:prstGeom>
        </p:spPr>
      </p:pic>
      <p:sp>
        <p:nvSpPr>
          <p:cNvPr id="3" name="矩形 2">
            <a:extLst>
              <a:ext uri="{FF2B5EF4-FFF2-40B4-BE49-F238E27FC236}">
                <a16:creationId xmlns:a16="http://schemas.microsoft.com/office/drawing/2014/main" id="{6FE0A311-0B7E-4496-BE8E-B08EA746F857}"/>
              </a:ext>
            </a:extLst>
          </p:cNvPr>
          <p:cNvSpPr/>
          <p:nvPr/>
        </p:nvSpPr>
        <p:spPr>
          <a:xfrm>
            <a:off x="0" y="5780015"/>
            <a:ext cx="12192000" cy="1077985"/>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223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4DCA5A99-3303-4658-B055-88AD2A3C7A6F}"/>
              </a:ext>
            </a:extLst>
          </p:cNvPr>
          <p:cNvPicPr>
            <a:picLocks noChangeAspect="1"/>
          </p:cNvPicPr>
          <p:nvPr/>
        </p:nvPicPr>
        <p:blipFill>
          <a:blip r:embed="rId2"/>
          <a:stretch>
            <a:fillRect/>
          </a:stretch>
        </p:blipFill>
        <p:spPr>
          <a:xfrm>
            <a:off x="-1" y="-2"/>
            <a:ext cx="12177974" cy="6858001"/>
          </a:xfrm>
          <a:prstGeom prst="rect">
            <a:avLst/>
          </a:prstGeom>
        </p:spPr>
      </p:pic>
      <p:sp>
        <p:nvSpPr>
          <p:cNvPr id="3" name="矩形 2">
            <a:extLst>
              <a:ext uri="{FF2B5EF4-FFF2-40B4-BE49-F238E27FC236}">
                <a16:creationId xmlns:a16="http://schemas.microsoft.com/office/drawing/2014/main" id="{3D9ABEAD-49B3-4243-9A96-0614BACAF562}"/>
              </a:ext>
            </a:extLst>
          </p:cNvPr>
          <p:cNvSpPr/>
          <p:nvPr/>
        </p:nvSpPr>
        <p:spPr>
          <a:xfrm>
            <a:off x="11409026" y="6098797"/>
            <a:ext cx="444617" cy="411060"/>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2615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1405685-21BE-4F83-B84F-01A03B80069C}"/>
              </a:ext>
            </a:extLst>
          </p:cNvPr>
          <p:cNvPicPr>
            <a:picLocks noChangeAspect="1"/>
          </p:cNvPicPr>
          <p:nvPr/>
        </p:nvPicPr>
        <p:blipFill>
          <a:blip r:embed="rId2"/>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0C20F63B-D46C-48D2-AC68-03E2EEFD0364}"/>
              </a:ext>
            </a:extLst>
          </p:cNvPr>
          <p:cNvSpPr/>
          <p:nvPr/>
        </p:nvSpPr>
        <p:spPr>
          <a:xfrm>
            <a:off x="11409026" y="6098797"/>
            <a:ext cx="444617" cy="411060"/>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4931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87FFB410-B4DA-4DE2-AEE7-A54970B5CDE9}"/>
              </a:ext>
            </a:extLst>
          </p:cNvPr>
          <p:cNvPicPr>
            <a:picLocks noChangeAspect="1"/>
          </p:cNvPicPr>
          <p:nvPr/>
        </p:nvPicPr>
        <p:blipFill>
          <a:blip r:embed="rId2"/>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E03AF512-91C0-418C-9BE3-AC1BB47D89F3}"/>
              </a:ext>
            </a:extLst>
          </p:cNvPr>
          <p:cNvSpPr/>
          <p:nvPr/>
        </p:nvSpPr>
        <p:spPr>
          <a:xfrm>
            <a:off x="11409026" y="6098797"/>
            <a:ext cx="444617" cy="411060"/>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7248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FF29A9D-473A-4D79-B4E5-F02228E60609}"/>
              </a:ext>
            </a:extLst>
          </p:cNvPr>
          <p:cNvPicPr>
            <a:picLocks noChangeAspect="1"/>
          </p:cNvPicPr>
          <p:nvPr/>
        </p:nvPicPr>
        <p:blipFill rotWithShape="1">
          <a:blip r:embed="rId2"/>
          <a:srcRect r="573"/>
          <a:stretch/>
        </p:blipFill>
        <p:spPr>
          <a:xfrm>
            <a:off x="0" y="0"/>
            <a:ext cx="12192000" cy="5914239"/>
          </a:xfrm>
          <a:prstGeom prst="rect">
            <a:avLst/>
          </a:prstGeom>
        </p:spPr>
      </p:pic>
      <p:sp>
        <p:nvSpPr>
          <p:cNvPr id="3" name="矩形 2">
            <a:extLst>
              <a:ext uri="{FF2B5EF4-FFF2-40B4-BE49-F238E27FC236}">
                <a16:creationId xmlns:a16="http://schemas.microsoft.com/office/drawing/2014/main" id="{761118CA-A181-455E-A288-E0C969EAEA91}"/>
              </a:ext>
            </a:extLst>
          </p:cNvPr>
          <p:cNvSpPr/>
          <p:nvPr/>
        </p:nvSpPr>
        <p:spPr>
          <a:xfrm>
            <a:off x="0" y="5780015"/>
            <a:ext cx="12192000" cy="1077985"/>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5355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2845804-0DA7-483D-8226-7B307EB8C2E2}"/>
              </a:ext>
            </a:extLst>
          </p:cNvPr>
          <p:cNvPicPr>
            <a:picLocks noChangeAspect="1"/>
          </p:cNvPicPr>
          <p:nvPr/>
        </p:nvPicPr>
        <p:blipFill>
          <a:blip r:embed="rId2"/>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3EDED0A3-034B-4903-B3B7-BD6D1BB4D45C}"/>
              </a:ext>
            </a:extLst>
          </p:cNvPr>
          <p:cNvSpPr/>
          <p:nvPr/>
        </p:nvSpPr>
        <p:spPr>
          <a:xfrm>
            <a:off x="11409026" y="6342077"/>
            <a:ext cx="444617" cy="167780"/>
          </a:xfrm>
          <a:prstGeom prst="rect">
            <a:avLst/>
          </a:prstGeom>
          <a:solidFill>
            <a:srgbClr val="E5F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2E53F12E-5BBA-4690-BBA3-1FF3670ABF58}"/>
              </a:ext>
            </a:extLst>
          </p:cNvPr>
          <p:cNvSpPr/>
          <p:nvPr/>
        </p:nvSpPr>
        <p:spPr>
          <a:xfrm>
            <a:off x="2432807" y="1543574"/>
            <a:ext cx="9303391" cy="318782"/>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第三期</a:t>
            </a:r>
            <a:r>
              <a:rPr lang="en-US" altLang="zh-TW" b="1" dirty="0">
                <a:latin typeface="微軟正黑體" panose="020B0604030504040204" pitchFamily="34" charset="-120"/>
                <a:ea typeface="微軟正黑體" panose="020B0604030504040204" pitchFamily="34" charset="-120"/>
              </a:rPr>
              <a:t>USR</a:t>
            </a:r>
            <a:r>
              <a:rPr lang="zh-TW" altLang="en-US" b="1" dirty="0">
                <a:latin typeface="微軟正黑體" panose="020B0604030504040204" pitchFamily="34" charset="-120"/>
                <a:ea typeface="微軟正黑體" panose="020B0604030504040204" pitchFamily="34" charset="-120"/>
              </a:rPr>
              <a:t>計畫</a:t>
            </a:r>
          </a:p>
        </p:txBody>
      </p:sp>
      <p:sp>
        <p:nvSpPr>
          <p:cNvPr id="5" name="矩形: 圓角 4">
            <a:extLst>
              <a:ext uri="{FF2B5EF4-FFF2-40B4-BE49-F238E27FC236}">
                <a16:creationId xmlns:a16="http://schemas.microsoft.com/office/drawing/2014/main" id="{5DF7AD09-9C42-46B8-86D9-22D2ADC7C088}"/>
              </a:ext>
            </a:extLst>
          </p:cNvPr>
          <p:cNvSpPr/>
          <p:nvPr/>
        </p:nvSpPr>
        <p:spPr>
          <a:xfrm>
            <a:off x="2575419" y="4995643"/>
            <a:ext cx="1921079" cy="3187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1854F469-3448-4784-A722-DF707C69E09A}"/>
              </a:ext>
            </a:extLst>
          </p:cNvPr>
          <p:cNvSpPr/>
          <p:nvPr/>
        </p:nvSpPr>
        <p:spPr>
          <a:xfrm>
            <a:off x="4825067" y="4995642"/>
            <a:ext cx="1921079" cy="3187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99E1136F-E346-409D-AE1D-F868CF2AA6DA}"/>
              </a:ext>
            </a:extLst>
          </p:cNvPr>
          <p:cNvSpPr txBox="1"/>
          <p:nvPr/>
        </p:nvSpPr>
        <p:spPr>
          <a:xfrm>
            <a:off x="2739703" y="4970367"/>
            <a:ext cx="1921079" cy="369332"/>
          </a:xfrm>
          <a:prstGeom prst="rect">
            <a:avLst/>
          </a:prstGeom>
          <a:noFill/>
        </p:spPr>
        <p:txBody>
          <a:bodyPr wrap="square" rtlCol="0">
            <a:spAutoFit/>
          </a:bodyPr>
          <a:lstStyle/>
          <a:p>
            <a:r>
              <a:rPr lang="zh-TW" altLang="en-US" b="1" dirty="0">
                <a:solidFill>
                  <a:srgbClr val="C00000"/>
                </a:solidFill>
                <a:latin typeface="微軟正黑體" panose="020B0604030504040204" pitchFamily="34" charset="-120"/>
                <a:ea typeface="微軟正黑體" panose="020B0604030504040204" pitchFamily="34" charset="-120"/>
              </a:rPr>
              <a:t>第二期</a:t>
            </a:r>
            <a:r>
              <a:rPr lang="en-US" altLang="zh-TW" b="1" dirty="0">
                <a:solidFill>
                  <a:srgbClr val="C00000"/>
                </a:solidFill>
                <a:latin typeface="微軟正黑體" panose="020B0604030504040204" pitchFamily="34" charset="-120"/>
                <a:ea typeface="微軟正黑體" panose="020B0604030504040204" pitchFamily="34" charset="-120"/>
              </a:rPr>
              <a:t>B</a:t>
            </a:r>
            <a:r>
              <a:rPr lang="zh-TW" altLang="en-US" b="1" dirty="0">
                <a:solidFill>
                  <a:srgbClr val="C00000"/>
                </a:solidFill>
                <a:latin typeface="微軟正黑體" panose="020B0604030504040204" pitchFamily="34" charset="-120"/>
                <a:ea typeface="微軟正黑體" panose="020B0604030504040204" pitchFamily="34" charset="-120"/>
              </a:rPr>
              <a:t>類計畫</a:t>
            </a:r>
          </a:p>
        </p:txBody>
      </p:sp>
      <p:sp>
        <p:nvSpPr>
          <p:cNvPr id="8" name="文字方塊 7">
            <a:extLst>
              <a:ext uri="{FF2B5EF4-FFF2-40B4-BE49-F238E27FC236}">
                <a16:creationId xmlns:a16="http://schemas.microsoft.com/office/drawing/2014/main" id="{3353FA33-CDD3-4930-8705-5C9E83CB5313}"/>
              </a:ext>
            </a:extLst>
          </p:cNvPr>
          <p:cNvSpPr txBox="1"/>
          <p:nvPr/>
        </p:nvSpPr>
        <p:spPr>
          <a:xfrm>
            <a:off x="4990050" y="4970367"/>
            <a:ext cx="1921079" cy="369332"/>
          </a:xfrm>
          <a:prstGeom prst="rect">
            <a:avLst/>
          </a:prstGeom>
          <a:noFill/>
        </p:spPr>
        <p:txBody>
          <a:bodyPr wrap="square" rtlCol="0">
            <a:spAutoFit/>
          </a:bodyPr>
          <a:lstStyle/>
          <a:p>
            <a:r>
              <a:rPr lang="zh-TW" altLang="en-US" b="1" dirty="0">
                <a:solidFill>
                  <a:srgbClr val="C00000"/>
                </a:solidFill>
                <a:latin typeface="微軟正黑體" panose="020B0604030504040204" pitchFamily="34" charset="-120"/>
                <a:ea typeface="微軟正黑體" panose="020B0604030504040204" pitchFamily="34" charset="-120"/>
              </a:rPr>
              <a:t>第二期</a:t>
            </a:r>
            <a:r>
              <a:rPr lang="en-US" altLang="zh-TW" b="1" dirty="0">
                <a:solidFill>
                  <a:srgbClr val="C00000"/>
                </a:solidFill>
                <a:latin typeface="微軟正黑體" panose="020B0604030504040204" pitchFamily="34" charset="-120"/>
                <a:ea typeface="微軟正黑體" panose="020B0604030504040204" pitchFamily="34" charset="-120"/>
              </a:rPr>
              <a:t>C</a:t>
            </a:r>
            <a:r>
              <a:rPr lang="zh-TW" altLang="en-US" b="1" dirty="0">
                <a:solidFill>
                  <a:srgbClr val="C00000"/>
                </a:solidFill>
                <a:latin typeface="微軟正黑體" panose="020B0604030504040204" pitchFamily="34" charset="-120"/>
                <a:ea typeface="微軟正黑體" panose="020B0604030504040204" pitchFamily="34" charset="-120"/>
              </a:rPr>
              <a:t>類計畫</a:t>
            </a:r>
          </a:p>
        </p:txBody>
      </p:sp>
      <p:sp>
        <p:nvSpPr>
          <p:cNvPr id="11" name="矩形: 圓角 10">
            <a:extLst>
              <a:ext uri="{FF2B5EF4-FFF2-40B4-BE49-F238E27FC236}">
                <a16:creationId xmlns:a16="http://schemas.microsoft.com/office/drawing/2014/main" id="{84A1C104-75E2-4B54-9630-6034B40938F6}"/>
              </a:ext>
            </a:extLst>
          </p:cNvPr>
          <p:cNvSpPr/>
          <p:nvPr/>
        </p:nvSpPr>
        <p:spPr>
          <a:xfrm>
            <a:off x="9966121" y="5008332"/>
            <a:ext cx="1514212" cy="3187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90DD428A-63C0-43F8-A309-B9279507FF7F}"/>
              </a:ext>
            </a:extLst>
          </p:cNvPr>
          <p:cNvSpPr txBox="1"/>
          <p:nvPr/>
        </p:nvSpPr>
        <p:spPr>
          <a:xfrm>
            <a:off x="9857063" y="4974533"/>
            <a:ext cx="1560352" cy="338554"/>
          </a:xfrm>
          <a:prstGeom prst="rect">
            <a:avLst/>
          </a:prstGeom>
          <a:noFill/>
        </p:spPr>
        <p:txBody>
          <a:bodyPr wrap="square" rtlCol="0">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rPr>
              <a:t>第二期</a:t>
            </a:r>
            <a:r>
              <a:rPr lang="en-US" altLang="zh-TW" sz="1600" b="1" dirty="0">
                <a:solidFill>
                  <a:srgbClr val="C00000"/>
                </a:solidFill>
                <a:latin typeface="微軟正黑體" panose="020B0604030504040204" pitchFamily="34" charset="-120"/>
                <a:ea typeface="微軟正黑體" panose="020B0604030504040204" pitchFamily="34" charset="-120"/>
              </a:rPr>
              <a:t>C</a:t>
            </a:r>
            <a:r>
              <a:rPr lang="zh-TW" altLang="en-US" sz="1600" b="1" dirty="0">
                <a:solidFill>
                  <a:srgbClr val="C00000"/>
                </a:solidFill>
                <a:latin typeface="微軟正黑體" panose="020B0604030504040204" pitchFamily="34" charset="-120"/>
                <a:ea typeface="微軟正黑體" panose="020B0604030504040204" pitchFamily="34" charset="-120"/>
              </a:rPr>
              <a:t>類計畫</a:t>
            </a:r>
          </a:p>
        </p:txBody>
      </p:sp>
    </p:spTree>
    <p:extLst>
      <p:ext uri="{BB962C8B-B14F-4D97-AF65-F5344CB8AC3E}">
        <p14:creationId xmlns:p14="http://schemas.microsoft.com/office/powerpoint/2010/main" val="146097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A6C757ED-CDB0-4945-8D1C-F34451DF1216}"/>
              </a:ext>
            </a:extLst>
          </p:cNvPr>
          <p:cNvPicPr>
            <a:picLocks noChangeAspect="1"/>
          </p:cNvPicPr>
          <p:nvPr/>
        </p:nvPicPr>
        <p:blipFill rotWithShape="1">
          <a:blip r:embed="rId2"/>
          <a:srcRect b="1040"/>
          <a:stretch/>
        </p:blipFill>
        <p:spPr>
          <a:xfrm>
            <a:off x="0" y="0"/>
            <a:ext cx="12192000" cy="6858000"/>
          </a:xfrm>
          <a:prstGeom prst="rect">
            <a:avLst/>
          </a:prstGeom>
        </p:spPr>
      </p:pic>
    </p:spTree>
    <p:extLst>
      <p:ext uri="{BB962C8B-B14F-4D97-AF65-F5344CB8AC3E}">
        <p14:creationId xmlns:p14="http://schemas.microsoft.com/office/powerpoint/2010/main" val="163237178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1095</Words>
  <Application>Microsoft Office PowerPoint</Application>
  <PresentationFormat>寬螢幕</PresentationFormat>
  <Paragraphs>91</Paragraphs>
  <Slides>21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21</vt:i4>
      </vt:variant>
    </vt:vector>
  </HeadingPairs>
  <TitlesOfParts>
    <vt:vector size="27" baseType="lpstr">
      <vt:lpstr>微軟正黑體</vt:lpstr>
      <vt:lpstr>新細明體</vt:lpstr>
      <vt:lpstr>Arial</vt:lpstr>
      <vt:lpstr>Calibri</vt:lpstr>
      <vt:lpstr>Calibri Light</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邱姵潔</dc:creator>
  <cp:lastModifiedBy>邱姵潔</cp:lastModifiedBy>
  <cp:revision>21</cp:revision>
  <cp:lastPrinted>2022-01-14T08:40:07Z</cp:lastPrinted>
  <dcterms:created xsi:type="dcterms:W3CDTF">2022-01-14T02:36:55Z</dcterms:created>
  <dcterms:modified xsi:type="dcterms:W3CDTF">2022-01-14T08:43:45Z</dcterms:modified>
</cp:coreProperties>
</file>